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notesMasterIdLst>
    <p:notesMasterId r:id="rId18"/>
  </p:notesMasterIdLst>
  <p:handoutMasterIdLst>
    <p:handoutMasterId r:id="rId19"/>
  </p:handoutMasterIdLst>
  <p:sldIdLst>
    <p:sldId id="256" r:id="rId2"/>
    <p:sldId id="357" r:id="rId3"/>
    <p:sldId id="451" r:id="rId4"/>
    <p:sldId id="458" r:id="rId5"/>
    <p:sldId id="450" r:id="rId6"/>
    <p:sldId id="456" r:id="rId7"/>
    <p:sldId id="446" r:id="rId8"/>
    <p:sldId id="459" r:id="rId9"/>
    <p:sldId id="460" r:id="rId10"/>
    <p:sldId id="464" r:id="rId11"/>
    <p:sldId id="463" r:id="rId12"/>
    <p:sldId id="442" r:id="rId13"/>
    <p:sldId id="462" r:id="rId14"/>
    <p:sldId id="370" r:id="rId15"/>
    <p:sldId id="419" r:id="rId16"/>
    <p:sldId id="461" r:id="rId17"/>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42" autoAdjust="0"/>
    <p:restoredTop sz="86408" autoAdjust="0"/>
  </p:normalViewPr>
  <p:slideViewPr>
    <p:cSldViewPr snapToGrid="0" snapToObjects="1">
      <p:cViewPr varScale="1">
        <p:scale>
          <a:sx n="78" d="100"/>
          <a:sy n="78" d="100"/>
        </p:scale>
        <p:origin x="168" y="768"/>
      </p:cViewPr>
      <p:guideLst>
        <p:guide orient="horz" pos="2160"/>
        <p:guide pos="2880"/>
      </p:guideLst>
    </p:cSldViewPr>
  </p:slideViewPr>
  <p:outlineViewPr>
    <p:cViewPr>
      <p:scale>
        <a:sx n="33" d="100"/>
        <a:sy n="33" d="100"/>
      </p:scale>
      <p:origin x="0" y="-1167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13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2ECBD9-C4FC-B049-BDDC-D1EACB455603}"/>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7F010C6-DF26-0545-B4F4-C661DEC011AE}"/>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5100AAC-29CA-5740-B738-DA2F74AB4AE2}" type="datetimeFigureOut">
              <a:rPr lang="en-US" smtClean="0"/>
              <a:t>6/12/23</a:t>
            </a:fld>
            <a:endParaRPr lang="en-US"/>
          </a:p>
        </p:txBody>
      </p:sp>
      <p:sp>
        <p:nvSpPr>
          <p:cNvPr id="4" name="Footer Placeholder 3">
            <a:extLst>
              <a:ext uri="{FF2B5EF4-FFF2-40B4-BE49-F238E27FC236}">
                <a16:creationId xmlns:a16="http://schemas.microsoft.com/office/drawing/2014/main" id="{ED665A66-8B78-124E-9BAE-106D5318A1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EE1412-3FA7-B540-BB05-CCA488CD74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52F56A-3BA5-0D4D-9D2A-FEE3949C09F5}" type="slidenum">
              <a:rPr lang="en-US" smtClean="0"/>
              <a:t>‹#›</a:t>
            </a:fld>
            <a:endParaRPr lang="en-US"/>
          </a:p>
        </p:txBody>
      </p:sp>
    </p:spTree>
    <p:extLst>
      <p:ext uri="{BB962C8B-B14F-4D97-AF65-F5344CB8AC3E}">
        <p14:creationId xmlns:p14="http://schemas.microsoft.com/office/powerpoint/2010/main" val="376247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AA1AE2B-F64C-4ACB-9D59-1BFB61DA4B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ＭＳ Ｐゴシック" pitchFamily="34" charset="-128"/>
                <a:cs typeface="+mn-cs"/>
              </a:defRPr>
            </a:lvl1pPr>
          </a:lstStyle>
          <a:p>
            <a:pPr>
              <a:defRPr/>
            </a:pPr>
            <a:endParaRPr lang="fr-CH"/>
          </a:p>
        </p:txBody>
      </p:sp>
      <p:sp>
        <p:nvSpPr>
          <p:cNvPr id="3" name="Espace réservé de la date 2">
            <a:extLst>
              <a:ext uri="{FF2B5EF4-FFF2-40B4-BE49-F238E27FC236}">
                <a16:creationId xmlns:a16="http://schemas.microsoft.com/office/drawing/2014/main" id="{846B663E-9CD4-4DCD-8756-EE2245B97E0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577F134-03E7-C249-93B9-B27F5F514D67}" type="datetimeFigureOut">
              <a:rPr lang="fr-CH" altLang="fr-FR"/>
              <a:pPr>
                <a:defRPr/>
              </a:pPr>
              <a:t>12.06.23</a:t>
            </a:fld>
            <a:endParaRPr lang="fr-CH" altLang="fr-FR"/>
          </a:p>
        </p:txBody>
      </p:sp>
      <p:sp>
        <p:nvSpPr>
          <p:cNvPr id="4" name="Espace réservé de l'image des diapositives 3">
            <a:extLst>
              <a:ext uri="{FF2B5EF4-FFF2-40B4-BE49-F238E27FC236}">
                <a16:creationId xmlns:a16="http://schemas.microsoft.com/office/drawing/2014/main" id="{152192FE-161B-4CA3-BAAB-972BC2B306C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H" noProof="0"/>
          </a:p>
        </p:txBody>
      </p:sp>
      <p:sp>
        <p:nvSpPr>
          <p:cNvPr id="5" name="Espace réservé des commentaires 4">
            <a:extLst>
              <a:ext uri="{FF2B5EF4-FFF2-40B4-BE49-F238E27FC236}">
                <a16:creationId xmlns:a16="http://schemas.microsoft.com/office/drawing/2014/main" id="{C27542AD-701E-4E1A-A9BB-589D63FD2E5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endParaRPr lang="fr-CH" altLang="fr-FR" noProof="0"/>
          </a:p>
        </p:txBody>
      </p:sp>
      <p:sp>
        <p:nvSpPr>
          <p:cNvPr id="6" name="Espace réservé du pied de page 5">
            <a:extLst>
              <a:ext uri="{FF2B5EF4-FFF2-40B4-BE49-F238E27FC236}">
                <a16:creationId xmlns:a16="http://schemas.microsoft.com/office/drawing/2014/main" id="{76EF5FFC-8D7A-4C45-94D9-003FA8E8CED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ＭＳ Ｐゴシック" pitchFamily="34" charset="-128"/>
                <a:cs typeface="+mn-cs"/>
              </a:defRPr>
            </a:lvl1pPr>
          </a:lstStyle>
          <a:p>
            <a:pPr>
              <a:defRPr/>
            </a:pPr>
            <a:endParaRPr lang="fr-CH"/>
          </a:p>
        </p:txBody>
      </p:sp>
      <p:sp>
        <p:nvSpPr>
          <p:cNvPr id="7" name="Espace réservé du numéro de diapositive 6">
            <a:extLst>
              <a:ext uri="{FF2B5EF4-FFF2-40B4-BE49-F238E27FC236}">
                <a16:creationId xmlns:a16="http://schemas.microsoft.com/office/drawing/2014/main" id="{90129D39-29AB-4DCA-A4A2-75A0052F73A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5941F08-EAB4-014E-9E58-C55BB07DC5CB}" type="slidenum">
              <a:rPr lang="fr-CH" altLang="fr-FR"/>
              <a:pPr>
                <a:defRPr/>
              </a:pPr>
              <a:t>‹#›</a:t>
            </a:fld>
            <a:endParaRPr lang="fr-CH"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a:extLst>
              <a:ext uri="{FF2B5EF4-FFF2-40B4-BE49-F238E27FC236}">
                <a16:creationId xmlns:a16="http://schemas.microsoft.com/office/drawing/2014/main" id="{2076E606-E44C-3747-B8E6-CA7898618C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Espace réservé des commentaires 2">
            <a:extLst>
              <a:ext uri="{FF2B5EF4-FFF2-40B4-BE49-F238E27FC236}">
                <a16:creationId xmlns:a16="http://schemas.microsoft.com/office/drawing/2014/main" id="{C4A31641-F2EA-464B-B680-AC254F4148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ea typeface="ＭＳ Ｐゴシック" panose="020B0600070205080204" pitchFamily="34" charset="-128"/>
            </a:endParaRPr>
          </a:p>
        </p:txBody>
      </p:sp>
      <p:sp>
        <p:nvSpPr>
          <p:cNvPr id="16387" name="Espace réservé du numéro de diapositive 3">
            <a:extLst>
              <a:ext uri="{FF2B5EF4-FFF2-40B4-BE49-F238E27FC236}">
                <a16:creationId xmlns:a16="http://schemas.microsoft.com/office/drawing/2014/main" id="{525C5B2D-2CB2-4842-A95E-E7532E4D8F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178B3EB-C913-8A4C-AF5B-F0B3ADD9A45E}" type="slidenum">
              <a:rPr lang="fr-CH" altLang="fr-FR" smtClean="0">
                <a:latin typeface="Arial" panose="020B0604020202020204" pitchFamily="34" charset="0"/>
              </a:rPr>
              <a:pPr>
                <a:spcBef>
                  <a:spcPct val="0"/>
                </a:spcBef>
              </a:pPr>
              <a:t>1</a:t>
            </a:fld>
            <a:endParaRPr lang="fr-CH" altLang="fr-F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a:extLst>
              <a:ext uri="{FF2B5EF4-FFF2-40B4-BE49-F238E27FC236}">
                <a16:creationId xmlns:a16="http://schemas.microsoft.com/office/drawing/2014/main" id="{593BA07A-43A1-DC4C-81C1-B4A58328B5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Espace réservé des commentaires 2">
            <a:extLst>
              <a:ext uri="{FF2B5EF4-FFF2-40B4-BE49-F238E27FC236}">
                <a16:creationId xmlns:a16="http://schemas.microsoft.com/office/drawing/2014/main" id="{6D2A21FD-3DB0-1F44-9131-9EBC931184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ea typeface="ＭＳ Ｐゴシック" panose="020B0600070205080204" pitchFamily="34" charset="-128"/>
            </a:endParaRPr>
          </a:p>
        </p:txBody>
      </p:sp>
      <p:sp>
        <p:nvSpPr>
          <p:cNvPr id="20483" name="Espace réservé du numéro de diapositive 3">
            <a:extLst>
              <a:ext uri="{FF2B5EF4-FFF2-40B4-BE49-F238E27FC236}">
                <a16:creationId xmlns:a16="http://schemas.microsoft.com/office/drawing/2014/main" id="{E4862837-4DB3-BA4F-B875-5DBB1BCF75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93FDAB-ADA6-8948-B4DA-7312070FC36F}" type="slidenum">
              <a:rPr lang="fr-CH" altLang="fr-FR" smtClean="0">
                <a:latin typeface="Arial" panose="020B0604020202020204" pitchFamily="34" charset="0"/>
              </a:rPr>
              <a:pPr>
                <a:spcBef>
                  <a:spcPct val="0"/>
                </a:spcBef>
              </a:pPr>
              <a:t>2</a:t>
            </a:fld>
            <a:endParaRPr lang="fr-CH" altLang="fr-F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a:extLst>
              <a:ext uri="{FF2B5EF4-FFF2-40B4-BE49-F238E27FC236}">
                <a16:creationId xmlns:a16="http://schemas.microsoft.com/office/drawing/2014/main" id="{593BA07A-43A1-DC4C-81C1-B4A58328B5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Espace réservé des commentaires 2">
            <a:extLst>
              <a:ext uri="{FF2B5EF4-FFF2-40B4-BE49-F238E27FC236}">
                <a16:creationId xmlns:a16="http://schemas.microsoft.com/office/drawing/2014/main" id="{6D2A21FD-3DB0-1F44-9131-9EBC931184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ea typeface="ＭＳ Ｐゴシック" panose="020B0600070205080204" pitchFamily="34" charset="-128"/>
            </a:endParaRPr>
          </a:p>
        </p:txBody>
      </p:sp>
      <p:sp>
        <p:nvSpPr>
          <p:cNvPr id="20483" name="Espace réservé du numéro de diapositive 3">
            <a:extLst>
              <a:ext uri="{FF2B5EF4-FFF2-40B4-BE49-F238E27FC236}">
                <a16:creationId xmlns:a16="http://schemas.microsoft.com/office/drawing/2014/main" id="{E4862837-4DB3-BA4F-B875-5DBB1BCF75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93FDAB-ADA6-8948-B4DA-7312070FC36F}" type="slidenum">
              <a:rPr lang="fr-CH" altLang="fr-FR" smtClean="0">
                <a:latin typeface="Arial" panose="020B0604020202020204" pitchFamily="34" charset="0"/>
              </a:rPr>
              <a:pPr>
                <a:spcBef>
                  <a:spcPct val="0"/>
                </a:spcBef>
              </a:pPr>
              <a:t>3</a:t>
            </a:fld>
            <a:endParaRPr lang="fr-CH" altLang="fr-FR">
              <a:latin typeface="Arial" panose="020B0604020202020204" pitchFamily="34" charset="0"/>
            </a:endParaRPr>
          </a:p>
        </p:txBody>
      </p:sp>
    </p:spTree>
    <p:extLst>
      <p:ext uri="{BB962C8B-B14F-4D97-AF65-F5344CB8AC3E}">
        <p14:creationId xmlns:p14="http://schemas.microsoft.com/office/powerpoint/2010/main" val="95941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a:extLst>
              <a:ext uri="{FF2B5EF4-FFF2-40B4-BE49-F238E27FC236}">
                <a16:creationId xmlns:a16="http://schemas.microsoft.com/office/drawing/2014/main" id="{593BA07A-43A1-DC4C-81C1-B4A58328B5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Espace réservé des commentaires 2">
            <a:extLst>
              <a:ext uri="{FF2B5EF4-FFF2-40B4-BE49-F238E27FC236}">
                <a16:creationId xmlns:a16="http://schemas.microsoft.com/office/drawing/2014/main" id="{6D2A21FD-3DB0-1F44-9131-9EBC931184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ea typeface="ＭＳ Ｐゴシック" panose="020B0600070205080204" pitchFamily="34" charset="-128"/>
            </a:endParaRPr>
          </a:p>
        </p:txBody>
      </p:sp>
      <p:sp>
        <p:nvSpPr>
          <p:cNvPr id="20483" name="Espace réservé du numéro de diapositive 3">
            <a:extLst>
              <a:ext uri="{FF2B5EF4-FFF2-40B4-BE49-F238E27FC236}">
                <a16:creationId xmlns:a16="http://schemas.microsoft.com/office/drawing/2014/main" id="{E4862837-4DB3-BA4F-B875-5DBB1BCF75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93FDAB-ADA6-8948-B4DA-7312070FC36F}" type="slidenum">
              <a:rPr lang="fr-CH" altLang="fr-FR" smtClean="0">
                <a:latin typeface="Arial" panose="020B0604020202020204" pitchFamily="34" charset="0"/>
              </a:rPr>
              <a:pPr>
                <a:spcBef>
                  <a:spcPct val="0"/>
                </a:spcBef>
              </a:pPr>
              <a:t>4</a:t>
            </a:fld>
            <a:endParaRPr lang="fr-CH" altLang="fr-FR">
              <a:latin typeface="Arial" panose="020B0604020202020204" pitchFamily="34" charset="0"/>
            </a:endParaRPr>
          </a:p>
        </p:txBody>
      </p:sp>
    </p:spTree>
    <p:extLst>
      <p:ext uri="{BB962C8B-B14F-4D97-AF65-F5344CB8AC3E}">
        <p14:creationId xmlns:p14="http://schemas.microsoft.com/office/powerpoint/2010/main" val="73492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a:extLst>
              <a:ext uri="{FF2B5EF4-FFF2-40B4-BE49-F238E27FC236}">
                <a16:creationId xmlns:a16="http://schemas.microsoft.com/office/drawing/2014/main" id="{593BA07A-43A1-DC4C-81C1-B4A58328B5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Espace réservé des commentaires 2">
            <a:extLst>
              <a:ext uri="{FF2B5EF4-FFF2-40B4-BE49-F238E27FC236}">
                <a16:creationId xmlns:a16="http://schemas.microsoft.com/office/drawing/2014/main" id="{6D2A21FD-3DB0-1F44-9131-9EBC931184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ea typeface="ＭＳ Ｐゴシック" panose="020B0600070205080204" pitchFamily="34" charset="-128"/>
            </a:endParaRPr>
          </a:p>
        </p:txBody>
      </p:sp>
      <p:sp>
        <p:nvSpPr>
          <p:cNvPr id="20483" name="Espace réservé du numéro de diapositive 3">
            <a:extLst>
              <a:ext uri="{FF2B5EF4-FFF2-40B4-BE49-F238E27FC236}">
                <a16:creationId xmlns:a16="http://schemas.microsoft.com/office/drawing/2014/main" id="{E4862837-4DB3-BA4F-B875-5DBB1BCF75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93FDAB-ADA6-8948-B4DA-7312070FC36F}" type="slidenum">
              <a:rPr lang="fr-CH" altLang="fr-FR" smtClean="0">
                <a:latin typeface="Arial" panose="020B0604020202020204" pitchFamily="34" charset="0"/>
              </a:rPr>
              <a:pPr>
                <a:spcBef>
                  <a:spcPct val="0"/>
                </a:spcBef>
              </a:pPr>
              <a:t>5</a:t>
            </a:fld>
            <a:endParaRPr lang="fr-CH" altLang="fr-FR">
              <a:latin typeface="Arial" panose="020B0604020202020204" pitchFamily="34" charset="0"/>
            </a:endParaRPr>
          </a:p>
        </p:txBody>
      </p:sp>
    </p:spTree>
    <p:extLst>
      <p:ext uri="{BB962C8B-B14F-4D97-AF65-F5344CB8AC3E}">
        <p14:creationId xmlns:p14="http://schemas.microsoft.com/office/powerpoint/2010/main" val="127876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5941F08-EAB4-014E-9E58-C55BB07DC5CB}" type="slidenum">
              <a:rPr lang="fr-CH" altLang="fr-FR" smtClean="0"/>
              <a:pPr>
                <a:defRPr/>
              </a:pPr>
              <a:t>7</a:t>
            </a:fld>
            <a:endParaRPr lang="fr-CH" altLang="fr-FR"/>
          </a:p>
        </p:txBody>
      </p:sp>
    </p:spTree>
    <p:extLst>
      <p:ext uri="{BB962C8B-B14F-4D97-AF65-F5344CB8AC3E}">
        <p14:creationId xmlns:p14="http://schemas.microsoft.com/office/powerpoint/2010/main" val="1327930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941F08-EAB4-014E-9E58-C55BB07DC5CB}" type="slidenum">
              <a:rPr lang="fr-CH" altLang="fr-FR" smtClean="0"/>
              <a:pPr>
                <a:defRPr/>
              </a:pPr>
              <a:t>12</a:t>
            </a:fld>
            <a:endParaRPr lang="fr-CH" altLang="fr-FR"/>
          </a:p>
        </p:txBody>
      </p:sp>
    </p:spTree>
    <p:extLst>
      <p:ext uri="{BB962C8B-B14F-4D97-AF65-F5344CB8AC3E}">
        <p14:creationId xmlns:p14="http://schemas.microsoft.com/office/powerpoint/2010/main" val="227704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a:extLst>
              <a:ext uri="{FF2B5EF4-FFF2-40B4-BE49-F238E27FC236}">
                <a16:creationId xmlns:a16="http://schemas.microsoft.com/office/drawing/2014/main" id="{F5F58CD1-1B36-6841-A018-2A45278A5D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Espace réservé des notes 2">
            <a:extLst>
              <a:ext uri="{FF2B5EF4-FFF2-40B4-BE49-F238E27FC236}">
                <a16:creationId xmlns:a16="http://schemas.microsoft.com/office/drawing/2014/main" id="{0FCF769C-0A29-E544-B287-5E03A3F437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ea typeface="ＭＳ Ｐゴシック" panose="020B0600070205080204" pitchFamily="34" charset="-128"/>
            </a:endParaRPr>
          </a:p>
        </p:txBody>
      </p:sp>
      <p:sp>
        <p:nvSpPr>
          <p:cNvPr id="39939" name="Espace réservé du numéro de diapositive 3">
            <a:extLst>
              <a:ext uri="{FF2B5EF4-FFF2-40B4-BE49-F238E27FC236}">
                <a16:creationId xmlns:a16="http://schemas.microsoft.com/office/drawing/2014/main" id="{AF1E5DBA-0837-4A43-A7D0-67CB321644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5D3336-0524-2C4E-A431-C5372A780F36}" type="slidenum">
              <a:rPr lang="fr-CH" altLang="fr-FR" smtClean="0"/>
              <a:pPr/>
              <a:t>15</a:t>
            </a:fld>
            <a:endParaRPr lang="fr-CH"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1C75B3BC-C912-3047-82E1-B83D290AFBEF}"/>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5" name="Rectangle 20">
            <a:extLst>
              <a:ext uri="{FF2B5EF4-FFF2-40B4-BE49-F238E27FC236}">
                <a16:creationId xmlns:a16="http://schemas.microsoft.com/office/drawing/2014/main" id="{0CFB86D5-F060-9345-8BCF-8AB14436C499}"/>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6" name="Rectangle 23">
            <a:extLst>
              <a:ext uri="{FF2B5EF4-FFF2-40B4-BE49-F238E27FC236}">
                <a16:creationId xmlns:a16="http://schemas.microsoft.com/office/drawing/2014/main" id="{B4978F01-7E91-DB4B-8151-571CDB7BB42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7" name="Rectangle 24">
            <a:extLst>
              <a:ext uri="{FF2B5EF4-FFF2-40B4-BE49-F238E27FC236}">
                <a16:creationId xmlns:a16="http://schemas.microsoft.com/office/drawing/2014/main" id="{F77CEA0B-A30E-034A-84E0-43F0D3636916}"/>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10" name="Rectangle 9">
            <a:extLst>
              <a:ext uri="{FF2B5EF4-FFF2-40B4-BE49-F238E27FC236}">
                <a16:creationId xmlns:a16="http://schemas.microsoft.com/office/drawing/2014/main" id="{92DB9C01-246D-E441-83CF-DC4055CFAE8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Connecteur droit 20">
            <a:extLst>
              <a:ext uri="{FF2B5EF4-FFF2-40B4-BE49-F238E27FC236}">
                <a16:creationId xmlns:a16="http://schemas.microsoft.com/office/drawing/2014/main" id="{0203742F-4CC7-D945-9393-E52D55F7E904}"/>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2" name="Rectangle 11">
            <a:extLst>
              <a:ext uri="{FF2B5EF4-FFF2-40B4-BE49-F238E27FC236}">
                <a16:creationId xmlns:a16="http://schemas.microsoft.com/office/drawing/2014/main" id="{0A7773DA-9445-B444-B16E-812641672CC0}"/>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8" name="Titr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fr-FR"/>
              <a:t>Modifiez le style du titre</a:t>
            </a:r>
            <a:endParaRPr lang="en-US"/>
          </a:p>
        </p:txBody>
      </p:sp>
      <p:sp>
        <p:nvSpPr>
          <p:cNvPr id="15" name="Espace réservé de la date 27">
            <a:extLst>
              <a:ext uri="{FF2B5EF4-FFF2-40B4-BE49-F238E27FC236}">
                <a16:creationId xmlns:a16="http://schemas.microsoft.com/office/drawing/2014/main" id="{97BA6160-F8EE-2B4F-910B-C8244FFA5B4E}"/>
              </a:ext>
            </a:extLst>
          </p:cNvPr>
          <p:cNvSpPr>
            <a:spLocks noGrp="1"/>
          </p:cNvSpPr>
          <p:nvPr>
            <p:ph type="dt" sz="half" idx="10"/>
          </p:nvPr>
        </p:nvSpPr>
        <p:spPr/>
        <p:txBody>
          <a:bodyPr/>
          <a:lstStyle>
            <a:lvl1pPr>
              <a:defRPr/>
            </a:lvl1pPr>
          </a:lstStyle>
          <a:p>
            <a:pPr>
              <a:defRPr/>
            </a:pPr>
            <a:fld id="{0F9842A7-EDB9-F24B-9B3A-CD1B59D8B348}" type="datetimeFigureOut">
              <a:rPr lang="fr-FR" altLang="fr-FR"/>
              <a:pPr>
                <a:defRPr/>
              </a:pPr>
              <a:t>12/06/2023</a:t>
            </a:fld>
            <a:endParaRPr lang="fr-FR" altLang="fr-FR"/>
          </a:p>
        </p:txBody>
      </p:sp>
      <p:sp>
        <p:nvSpPr>
          <p:cNvPr id="16" name="Espace réservé du pied de page 16">
            <a:extLst>
              <a:ext uri="{FF2B5EF4-FFF2-40B4-BE49-F238E27FC236}">
                <a16:creationId xmlns:a16="http://schemas.microsoft.com/office/drawing/2014/main" id="{D9A73675-1BFA-284B-98A0-9D50441915E1}"/>
              </a:ext>
            </a:extLst>
          </p:cNvPr>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13756119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ECF1722F-06D9-2143-AEE4-7D8662F71D71}"/>
              </a:ext>
            </a:extLst>
          </p:cNvPr>
          <p:cNvSpPr>
            <a:spLocks noGrp="1"/>
          </p:cNvSpPr>
          <p:nvPr>
            <p:ph type="dt" sz="half" idx="10"/>
          </p:nvPr>
        </p:nvSpPr>
        <p:spPr/>
        <p:txBody>
          <a:bodyPr/>
          <a:lstStyle>
            <a:lvl1pPr>
              <a:defRPr/>
            </a:lvl1pPr>
          </a:lstStyle>
          <a:p>
            <a:pPr>
              <a:defRPr/>
            </a:pPr>
            <a:fld id="{F2F6799F-4978-DF44-8308-E7897B5A9873}" type="datetimeFigureOut">
              <a:rPr lang="fr-FR" altLang="fr-FR"/>
              <a:pPr>
                <a:defRPr/>
              </a:pPr>
              <a:t>12/06/2023</a:t>
            </a:fld>
            <a:endParaRPr lang="fr-FR" altLang="fr-FR"/>
          </a:p>
        </p:txBody>
      </p:sp>
      <p:sp>
        <p:nvSpPr>
          <p:cNvPr id="5" name="Espace réservé du pied de page 4">
            <a:extLst>
              <a:ext uri="{FF2B5EF4-FFF2-40B4-BE49-F238E27FC236}">
                <a16:creationId xmlns:a16="http://schemas.microsoft.com/office/drawing/2014/main" id="{16048E4D-E2FF-C446-B6B7-7C209CD1D84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28B8B64-BD6D-1249-A554-ABBC7D84A433}"/>
              </a:ext>
            </a:extLst>
          </p:cNvPr>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C3A3BA74-0215-E14E-917F-F20FACCA275F}" type="slidenum">
              <a:rPr lang="fr-FR" altLang="fr-FR"/>
              <a:pPr>
                <a:defRPr/>
              </a:pPr>
              <a:t>‹#›</a:t>
            </a:fld>
            <a:endParaRPr lang="fr-FR" altLang="fr-FR"/>
          </a:p>
        </p:txBody>
      </p:sp>
    </p:spTree>
    <p:extLst>
      <p:ext uri="{BB962C8B-B14F-4D97-AF65-F5344CB8AC3E}">
        <p14:creationId xmlns:p14="http://schemas.microsoft.com/office/powerpoint/2010/main" val="310148865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4C7D353F-5A09-7D44-A836-2FF4DC0A4261}"/>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5" name="Rectangle 20">
            <a:extLst>
              <a:ext uri="{FF2B5EF4-FFF2-40B4-BE49-F238E27FC236}">
                <a16:creationId xmlns:a16="http://schemas.microsoft.com/office/drawing/2014/main" id="{F70CC660-575A-D74E-B7CB-DCD5AF4DD278}"/>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6" name="Rectangle 23">
            <a:extLst>
              <a:ext uri="{FF2B5EF4-FFF2-40B4-BE49-F238E27FC236}">
                <a16:creationId xmlns:a16="http://schemas.microsoft.com/office/drawing/2014/main" id="{2E06958B-54D6-4E45-A374-4480C0C1D55B}"/>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7" name="Rectangle 24">
            <a:extLst>
              <a:ext uri="{FF2B5EF4-FFF2-40B4-BE49-F238E27FC236}">
                <a16:creationId xmlns:a16="http://schemas.microsoft.com/office/drawing/2014/main" id="{977CB80F-A3C2-C647-BDE8-431EA34FCF82}"/>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8" name="Rectangle 7">
            <a:extLst>
              <a:ext uri="{FF2B5EF4-FFF2-40B4-BE49-F238E27FC236}">
                <a16:creationId xmlns:a16="http://schemas.microsoft.com/office/drawing/2014/main" id="{753FC771-EF21-9C43-87CB-F8720018394F}"/>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9" name="Rectangle 8">
            <a:extLst>
              <a:ext uri="{FF2B5EF4-FFF2-40B4-BE49-F238E27FC236}">
                <a16:creationId xmlns:a16="http://schemas.microsoft.com/office/drawing/2014/main" id="{F99658E7-147F-914A-9D8A-29007CDD3981}"/>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0" name="Connecteur droit 21">
            <a:extLst>
              <a:ext uri="{FF2B5EF4-FFF2-40B4-BE49-F238E27FC236}">
                <a16:creationId xmlns:a16="http://schemas.microsoft.com/office/drawing/2014/main" id="{05FD67F2-0137-4348-AA1F-756E56F5A7DD}"/>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1" name="Ellipse 23">
            <a:extLst>
              <a:ext uri="{FF2B5EF4-FFF2-40B4-BE49-F238E27FC236}">
                <a16:creationId xmlns:a16="http://schemas.microsoft.com/office/drawing/2014/main" id="{5FECBF84-43FA-E442-A97D-7282D9B1AA94}"/>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Ellipse 24">
            <a:extLst>
              <a:ext uri="{FF2B5EF4-FFF2-40B4-BE49-F238E27FC236}">
                <a16:creationId xmlns:a16="http://schemas.microsoft.com/office/drawing/2014/main" id="{67EE1368-EF36-2D4D-B049-BA02D88FB00E}"/>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re vertical 1"/>
          <p:cNvSpPr>
            <a:spLocks noGrp="1"/>
          </p:cNvSpPr>
          <p:nvPr>
            <p:ph type="title" orient="vert"/>
          </p:nvPr>
        </p:nvSpPr>
        <p:spPr>
          <a:xfrm>
            <a:off x="7391400" y="304801"/>
            <a:ext cx="1447800" cy="5851525"/>
          </a:xfrm>
        </p:spPr>
        <p:txBody>
          <a:bodyPr vert="eaVert"/>
          <a:lstStyle/>
          <a:p>
            <a:r>
              <a:rPr lang="fr-FR"/>
              <a:t>Modifiez le style du titre</a:t>
            </a:r>
            <a:endParaRPr lang="en-US"/>
          </a:p>
        </p:txBody>
      </p:sp>
      <p:sp>
        <p:nvSpPr>
          <p:cNvPr id="13" name="Espace réservé du numéro de diapositive 5">
            <a:extLst>
              <a:ext uri="{FF2B5EF4-FFF2-40B4-BE49-F238E27FC236}">
                <a16:creationId xmlns:a16="http://schemas.microsoft.com/office/drawing/2014/main" id="{6D6709DE-F75A-7F4F-A25B-C87C7B801BBB}"/>
              </a:ext>
            </a:extLst>
          </p:cNvPr>
          <p:cNvSpPr>
            <a:spLocks noGrp="1"/>
          </p:cNvSpPr>
          <p:nvPr>
            <p:ph type="sldNum" sz="quarter" idx="10"/>
          </p:nvPr>
        </p:nvSpPr>
        <p:spPr>
          <a:xfrm>
            <a:off x="6915150" y="3009900"/>
            <a:ext cx="457200" cy="441325"/>
          </a:xfrm>
          <a:prstGeom prst="rect">
            <a:avLst/>
          </a:prstGeom>
        </p:spPr>
        <p:txBody>
          <a:bodyPr/>
          <a:lstStyle>
            <a:lvl1pPr>
              <a:defRPr/>
            </a:lvl1pPr>
          </a:lstStyle>
          <a:p>
            <a:pPr>
              <a:defRPr/>
            </a:pPr>
            <a:fld id="{840BA2CD-FD11-E445-9C99-BB27B07931F2}" type="slidenum">
              <a:rPr lang="fr-FR" altLang="fr-FR"/>
              <a:pPr>
                <a:defRPr/>
              </a:pPr>
              <a:t>‹#›</a:t>
            </a:fld>
            <a:endParaRPr lang="fr-FR" altLang="fr-FR"/>
          </a:p>
        </p:txBody>
      </p:sp>
      <p:sp>
        <p:nvSpPr>
          <p:cNvPr id="14" name="Espace réservé de la date 3">
            <a:extLst>
              <a:ext uri="{FF2B5EF4-FFF2-40B4-BE49-F238E27FC236}">
                <a16:creationId xmlns:a16="http://schemas.microsoft.com/office/drawing/2014/main" id="{B3FD41AE-B247-7544-AA04-5081DEADFDF1}"/>
              </a:ext>
            </a:extLst>
          </p:cNvPr>
          <p:cNvSpPr>
            <a:spLocks noGrp="1"/>
          </p:cNvSpPr>
          <p:nvPr>
            <p:ph type="dt" sz="half" idx="11"/>
          </p:nvPr>
        </p:nvSpPr>
        <p:spPr/>
        <p:txBody>
          <a:bodyPr/>
          <a:lstStyle>
            <a:lvl1pPr>
              <a:defRPr/>
            </a:lvl1pPr>
          </a:lstStyle>
          <a:p>
            <a:pPr>
              <a:defRPr/>
            </a:pPr>
            <a:fld id="{A175A89E-E5B9-C546-851E-DC6B81465770}" type="datetimeFigureOut">
              <a:rPr lang="fr-FR" altLang="fr-FR"/>
              <a:pPr>
                <a:defRPr/>
              </a:pPr>
              <a:t>12/06/2023</a:t>
            </a:fld>
            <a:endParaRPr lang="fr-FR" altLang="fr-FR"/>
          </a:p>
        </p:txBody>
      </p:sp>
      <p:sp>
        <p:nvSpPr>
          <p:cNvPr id="15" name="Espace réservé du pied de page 4">
            <a:extLst>
              <a:ext uri="{FF2B5EF4-FFF2-40B4-BE49-F238E27FC236}">
                <a16:creationId xmlns:a16="http://schemas.microsoft.com/office/drawing/2014/main" id="{04D1EA36-5B58-0743-8621-8C1FA62F6DC8}"/>
              </a:ext>
            </a:extLst>
          </p:cNvPr>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12019142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a:t>Modifiez le style du titre</a:t>
            </a:r>
            <a:endParaRPr lang="en-US"/>
          </a:p>
        </p:txBody>
      </p:sp>
      <p:sp>
        <p:nvSpPr>
          <p:cNvPr id="8" name="Espace réservé du contenu 7"/>
          <p:cNvSpPr>
            <a:spLocks noGrp="1"/>
          </p:cNvSpPr>
          <p:nvPr>
            <p:ph sz="quarter" idx="1"/>
          </p:nvPr>
        </p:nvSpPr>
        <p:spPr>
          <a:xfrm>
            <a:off x="301752" y="1527048"/>
            <a:ext cx="8503920" cy="457200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3">
            <a:extLst>
              <a:ext uri="{FF2B5EF4-FFF2-40B4-BE49-F238E27FC236}">
                <a16:creationId xmlns:a16="http://schemas.microsoft.com/office/drawing/2014/main" id="{65484026-4097-DE4A-BC46-02E4AB80369B}"/>
              </a:ext>
            </a:extLst>
          </p:cNvPr>
          <p:cNvSpPr>
            <a:spLocks noGrp="1"/>
          </p:cNvSpPr>
          <p:nvPr>
            <p:ph type="dt" sz="half" idx="10"/>
          </p:nvPr>
        </p:nvSpPr>
        <p:spPr/>
        <p:txBody>
          <a:bodyPr/>
          <a:lstStyle>
            <a:lvl1pPr>
              <a:defRPr/>
            </a:lvl1pPr>
          </a:lstStyle>
          <a:p>
            <a:pPr>
              <a:defRPr/>
            </a:pPr>
            <a:fld id="{08AA19A4-BF18-504E-9EE5-CF653744F6FC}" type="datetimeFigureOut">
              <a:rPr lang="fr-FR" altLang="fr-FR"/>
              <a:pPr>
                <a:defRPr/>
              </a:pPr>
              <a:t>12/06/2023</a:t>
            </a:fld>
            <a:endParaRPr lang="fr-FR" altLang="fr-FR"/>
          </a:p>
        </p:txBody>
      </p:sp>
      <p:sp>
        <p:nvSpPr>
          <p:cNvPr id="5" name="Espace réservé du pied de page 4">
            <a:extLst>
              <a:ext uri="{FF2B5EF4-FFF2-40B4-BE49-F238E27FC236}">
                <a16:creationId xmlns:a16="http://schemas.microsoft.com/office/drawing/2014/main" id="{1510B7DC-08D6-8147-8000-CA6FAE92E9D1}"/>
              </a:ext>
            </a:extLst>
          </p:cNvPr>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22684823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194E44E2-DF1C-7042-8B52-1FBA51C55930}"/>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5" name="Rectangle 20">
            <a:extLst>
              <a:ext uri="{FF2B5EF4-FFF2-40B4-BE49-F238E27FC236}">
                <a16:creationId xmlns:a16="http://schemas.microsoft.com/office/drawing/2014/main" id="{B3C2ACA9-79F9-5241-93E0-6E225F20776E}"/>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6" name="Rectangle 23">
            <a:extLst>
              <a:ext uri="{FF2B5EF4-FFF2-40B4-BE49-F238E27FC236}">
                <a16:creationId xmlns:a16="http://schemas.microsoft.com/office/drawing/2014/main" id="{10B65531-728B-F848-B914-46D36F4705ED}"/>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7" name="Rectangle 24">
            <a:extLst>
              <a:ext uri="{FF2B5EF4-FFF2-40B4-BE49-F238E27FC236}">
                <a16:creationId xmlns:a16="http://schemas.microsoft.com/office/drawing/2014/main" id="{2738EEC9-54E7-1648-891C-A2594ACB439C}"/>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8" name="Rectangle 25">
            <a:extLst>
              <a:ext uri="{FF2B5EF4-FFF2-40B4-BE49-F238E27FC236}">
                <a16:creationId xmlns:a16="http://schemas.microsoft.com/office/drawing/2014/main" id="{B7C742E7-EE8F-8442-B35E-C66802C2D049}"/>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9" name="Rectangle 26">
            <a:extLst>
              <a:ext uri="{FF2B5EF4-FFF2-40B4-BE49-F238E27FC236}">
                <a16:creationId xmlns:a16="http://schemas.microsoft.com/office/drawing/2014/main" id="{81263D21-49E8-DE45-9418-19D4CC966B83}"/>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10" name="Rectangle 9">
            <a:extLst>
              <a:ext uri="{FF2B5EF4-FFF2-40B4-BE49-F238E27FC236}">
                <a16:creationId xmlns:a16="http://schemas.microsoft.com/office/drawing/2014/main" id="{95E542CE-C322-9E4D-95D7-A377A596655B}"/>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Rectangle 10">
            <a:extLst>
              <a:ext uri="{FF2B5EF4-FFF2-40B4-BE49-F238E27FC236}">
                <a16:creationId xmlns:a16="http://schemas.microsoft.com/office/drawing/2014/main" id="{0FD83BC2-A575-D947-9D8E-C30895B69B2A}"/>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2" name="Connecteur droit 24">
            <a:extLst>
              <a:ext uri="{FF2B5EF4-FFF2-40B4-BE49-F238E27FC236}">
                <a16:creationId xmlns:a16="http://schemas.microsoft.com/office/drawing/2014/main" id="{4189DBE0-378D-C84A-84EF-ED2DE319871E}"/>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3" name="Espace réservé du texte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 name="Titr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fr-FR"/>
              <a:t>Modifiez le style du titre</a:t>
            </a:r>
            <a:endParaRPr lang="en-US"/>
          </a:p>
        </p:txBody>
      </p:sp>
      <p:sp>
        <p:nvSpPr>
          <p:cNvPr id="15" name="Espace réservé du pied de page 4">
            <a:extLst>
              <a:ext uri="{FF2B5EF4-FFF2-40B4-BE49-F238E27FC236}">
                <a16:creationId xmlns:a16="http://schemas.microsoft.com/office/drawing/2014/main" id="{0484DE70-63F8-5149-B57F-6F784009A293}"/>
              </a:ext>
            </a:extLst>
          </p:cNvPr>
          <p:cNvSpPr>
            <a:spLocks noGrp="1"/>
          </p:cNvSpPr>
          <p:nvPr>
            <p:ph type="ftr" sz="quarter" idx="10"/>
          </p:nvPr>
        </p:nvSpPr>
        <p:spPr/>
        <p:txBody>
          <a:bodyPr/>
          <a:lstStyle>
            <a:lvl1pPr>
              <a:defRPr/>
            </a:lvl1pPr>
          </a:lstStyle>
          <a:p>
            <a:pPr>
              <a:defRPr/>
            </a:pPr>
            <a:endParaRPr lang="fr-FR"/>
          </a:p>
        </p:txBody>
      </p:sp>
      <p:sp>
        <p:nvSpPr>
          <p:cNvPr id="16" name="Espace réservé de la date 3">
            <a:extLst>
              <a:ext uri="{FF2B5EF4-FFF2-40B4-BE49-F238E27FC236}">
                <a16:creationId xmlns:a16="http://schemas.microsoft.com/office/drawing/2014/main" id="{CDD9BB68-9CF0-A940-8F49-9BCE09BFC228}"/>
              </a:ext>
            </a:extLst>
          </p:cNvPr>
          <p:cNvSpPr>
            <a:spLocks noGrp="1"/>
          </p:cNvSpPr>
          <p:nvPr>
            <p:ph type="dt" sz="half" idx="11"/>
          </p:nvPr>
        </p:nvSpPr>
        <p:spPr/>
        <p:txBody>
          <a:bodyPr/>
          <a:lstStyle>
            <a:lvl1pPr>
              <a:defRPr/>
            </a:lvl1pPr>
          </a:lstStyle>
          <a:p>
            <a:pPr>
              <a:defRPr/>
            </a:pPr>
            <a:fld id="{6659BF19-4AB6-C846-A641-80E004F011D8}" type="datetimeFigureOut">
              <a:rPr lang="fr-FR" altLang="fr-FR"/>
              <a:pPr>
                <a:defRPr/>
              </a:pPr>
              <a:t>12/06/2023</a:t>
            </a:fld>
            <a:endParaRPr lang="fr-FR" altLang="fr-FR"/>
          </a:p>
        </p:txBody>
      </p:sp>
    </p:spTree>
    <p:extLst>
      <p:ext uri="{BB962C8B-B14F-4D97-AF65-F5344CB8AC3E}">
        <p14:creationId xmlns:p14="http://schemas.microsoft.com/office/powerpoint/2010/main" val="12908011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lang="fr-FR"/>
              <a:t>Modifiez le style du titre</a:t>
            </a:r>
            <a:endParaRPr lang="en-US"/>
          </a:p>
        </p:txBody>
      </p:sp>
      <p:sp>
        <p:nvSpPr>
          <p:cNvPr id="10" name="Espace réservé du contenu 9"/>
          <p:cNvSpPr>
            <a:spLocks noGrp="1"/>
          </p:cNvSpPr>
          <p:nvPr>
            <p:ph sz="half" idx="1"/>
          </p:nvPr>
        </p:nvSpPr>
        <p:spPr>
          <a:xfrm>
            <a:off x="301752" y="1371600"/>
            <a:ext cx="4038600" cy="4681728"/>
          </a:xfrm>
        </p:spPr>
        <p:txBody>
          <a:bodyPr/>
          <a:lstStyle>
            <a:lvl1pPr>
              <a:defRPr sz="2200"/>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Espace réservé du contenu 11"/>
          <p:cNvSpPr>
            <a:spLocks noGrp="1"/>
          </p:cNvSpPr>
          <p:nvPr>
            <p:ph sz="half" idx="2"/>
          </p:nvPr>
        </p:nvSpPr>
        <p:spPr>
          <a:xfrm>
            <a:off x="4800600" y="1371600"/>
            <a:ext cx="4038600" cy="4681728"/>
          </a:xfrm>
        </p:spPr>
        <p:txBody>
          <a:bodyPr/>
          <a:lstStyle>
            <a:lvl1pPr>
              <a:defRPr sz="2200"/>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Espace réservé de la date 4">
            <a:extLst>
              <a:ext uri="{FF2B5EF4-FFF2-40B4-BE49-F238E27FC236}">
                <a16:creationId xmlns:a16="http://schemas.microsoft.com/office/drawing/2014/main" id="{A8F374AD-0B8A-6A47-97B9-C77BE3F4CE74}"/>
              </a:ext>
            </a:extLst>
          </p:cNvPr>
          <p:cNvSpPr>
            <a:spLocks noGrp="1"/>
          </p:cNvSpPr>
          <p:nvPr>
            <p:ph type="dt" sz="half" idx="10"/>
          </p:nvPr>
        </p:nvSpPr>
        <p:spPr>
          <a:xfrm>
            <a:off x="5791200" y="6410325"/>
            <a:ext cx="3044825" cy="365125"/>
          </a:xfrm>
        </p:spPr>
        <p:txBody>
          <a:bodyPr/>
          <a:lstStyle>
            <a:lvl1pPr>
              <a:defRPr/>
            </a:lvl1pPr>
          </a:lstStyle>
          <a:p>
            <a:pPr>
              <a:defRPr/>
            </a:pPr>
            <a:fld id="{368682B7-D2AA-EE41-AAA5-2D96513FCA6F}" type="datetimeFigureOut">
              <a:rPr lang="fr-FR" altLang="fr-FR"/>
              <a:pPr>
                <a:defRPr/>
              </a:pPr>
              <a:t>12/06/2023</a:t>
            </a:fld>
            <a:endParaRPr lang="fr-FR" altLang="fr-FR"/>
          </a:p>
        </p:txBody>
      </p:sp>
      <p:sp>
        <p:nvSpPr>
          <p:cNvPr id="7" name="Espace réservé du pied de page 5">
            <a:extLst>
              <a:ext uri="{FF2B5EF4-FFF2-40B4-BE49-F238E27FC236}">
                <a16:creationId xmlns:a16="http://schemas.microsoft.com/office/drawing/2014/main" id="{3C0E7AEA-1022-E443-B347-B8C5252CB6DD}"/>
              </a:ext>
            </a:extLst>
          </p:cNvPr>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99132270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Pr>
        <a:solidFill>
          <a:schemeClr val="bg1"/>
        </a:solidFill>
        <a:effectLst/>
      </p:bgPr>
    </p:bg>
    <p:spTree>
      <p:nvGrpSpPr>
        <p:cNvPr id="1" name=""/>
        <p:cNvGrpSpPr/>
        <p:nvPr/>
      </p:nvGrpSpPr>
      <p:grpSpPr>
        <a:xfrm>
          <a:off x="0" y="0"/>
          <a:ext cx="0" cy="0"/>
          <a:chOff x="0" y="0"/>
          <a:chExt cx="0" cy="0"/>
        </a:xfrm>
      </p:grpSpPr>
      <p:sp>
        <p:nvSpPr>
          <p:cNvPr id="7" name="Connecteur droit 19">
            <a:extLst>
              <a:ext uri="{FF2B5EF4-FFF2-40B4-BE49-F238E27FC236}">
                <a16:creationId xmlns:a16="http://schemas.microsoft.com/office/drawing/2014/main" id="{644788CE-768C-944E-B3CC-6DB640E2FD12}"/>
              </a:ext>
            </a:extLst>
          </p:cNvPr>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a:extLst>
              <a:ext uri="{FF2B5EF4-FFF2-40B4-BE49-F238E27FC236}">
                <a16:creationId xmlns:a16="http://schemas.microsoft.com/office/drawing/2014/main" id="{834F52B2-12F0-0F4A-B87E-BE82B697F805}"/>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9" name="Rectangle 23">
            <a:extLst>
              <a:ext uri="{FF2B5EF4-FFF2-40B4-BE49-F238E27FC236}">
                <a16:creationId xmlns:a16="http://schemas.microsoft.com/office/drawing/2014/main" id="{5DA3E7A9-09C0-AD4B-993A-315C2F372911}"/>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10" name="Rectangle 24">
            <a:extLst>
              <a:ext uri="{FF2B5EF4-FFF2-40B4-BE49-F238E27FC236}">
                <a16:creationId xmlns:a16="http://schemas.microsoft.com/office/drawing/2014/main" id="{32482467-1E6B-884C-8A9B-FC0ED6D27D38}"/>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11" name="Rectangle 25">
            <a:extLst>
              <a:ext uri="{FF2B5EF4-FFF2-40B4-BE49-F238E27FC236}">
                <a16:creationId xmlns:a16="http://schemas.microsoft.com/office/drawing/2014/main" id="{5BA8EEBA-44CC-2C4D-AFD3-078244BD38EE}"/>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12" name="Rectangle 11">
            <a:extLst>
              <a:ext uri="{FF2B5EF4-FFF2-40B4-BE49-F238E27FC236}">
                <a16:creationId xmlns:a16="http://schemas.microsoft.com/office/drawing/2014/main" id="{141B173D-B8EB-C04C-8F38-0B87FE0B9068}"/>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2DD263AB-1951-5642-A454-364A29D8043D}"/>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4" name="Connecteur droit 23">
            <a:extLst>
              <a:ext uri="{FF2B5EF4-FFF2-40B4-BE49-F238E27FC236}">
                <a16:creationId xmlns:a16="http://schemas.microsoft.com/office/drawing/2014/main" id="{9F3A0543-C322-114D-96E0-16FADB8377B1}"/>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5" name="Rectangle 14">
            <a:extLst>
              <a:ext uri="{FF2B5EF4-FFF2-40B4-BE49-F238E27FC236}">
                <a16:creationId xmlns:a16="http://schemas.microsoft.com/office/drawing/2014/main" id="{60AAFB18-E1BC-884C-9CA0-77B5B47BD2A5}"/>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24" name="Espace réservé du contenu 23"/>
          <p:cNvSpPr>
            <a:spLocks noGrp="1"/>
          </p:cNvSpPr>
          <p:nvPr>
            <p:ph sz="quarter" idx="2"/>
          </p:nvPr>
        </p:nvSpPr>
        <p:spPr>
          <a:xfrm>
            <a:off x="301752" y="2471383"/>
            <a:ext cx="4041648" cy="3818404"/>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6" name="Espace réservé du contenu 25"/>
          <p:cNvSpPr>
            <a:spLocks noGrp="1"/>
          </p:cNvSpPr>
          <p:nvPr>
            <p:ph sz="quarter" idx="4"/>
          </p:nvPr>
        </p:nvSpPr>
        <p:spPr>
          <a:xfrm>
            <a:off x="4800600" y="2471383"/>
            <a:ext cx="4038600" cy="382219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3" name="Titre 22"/>
          <p:cNvSpPr>
            <a:spLocks noGrp="1"/>
          </p:cNvSpPr>
          <p:nvPr>
            <p:ph type="title"/>
          </p:nvPr>
        </p:nvSpPr>
        <p:spPr/>
        <p:txBody>
          <a:bodyPr rtlCol="0"/>
          <a:lstStyle/>
          <a:p>
            <a:r>
              <a:rPr lang="fr-FR"/>
              <a:t>Modifiez le style du titre</a:t>
            </a:r>
            <a:endParaRPr lang="en-US"/>
          </a:p>
        </p:txBody>
      </p:sp>
      <p:sp>
        <p:nvSpPr>
          <p:cNvPr id="18" name="Espace réservé de la date 6">
            <a:extLst>
              <a:ext uri="{FF2B5EF4-FFF2-40B4-BE49-F238E27FC236}">
                <a16:creationId xmlns:a16="http://schemas.microsoft.com/office/drawing/2014/main" id="{72CDC193-CD7A-C249-A68E-4097ACD643BA}"/>
              </a:ext>
            </a:extLst>
          </p:cNvPr>
          <p:cNvSpPr>
            <a:spLocks noGrp="1"/>
          </p:cNvSpPr>
          <p:nvPr>
            <p:ph type="dt" sz="half" idx="10"/>
          </p:nvPr>
        </p:nvSpPr>
        <p:spPr/>
        <p:txBody>
          <a:bodyPr/>
          <a:lstStyle>
            <a:lvl1pPr>
              <a:defRPr/>
            </a:lvl1pPr>
          </a:lstStyle>
          <a:p>
            <a:pPr>
              <a:defRPr/>
            </a:pPr>
            <a:fld id="{CA2CD406-980E-7F41-AD9A-FB76D32689FA}" type="datetimeFigureOut">
              <a:rPr lang="fr-FR" altLang="fr-FR"/>
              <a:pPr>
                <a:defRPr/>
              </a:pPr>
              <a:t>12/06/2023</a:t>
            </a:fld>
            <a:endParaRPr lang="fr-FR" altLang="fr-FR"/>
          </a:p>
        </p:txBody>
      </p:sp>
      <p:sp>
        <p:nvSpPr>
          <p:cNvPr id="19" name="Espace réservé du pied de page 7">
            <a:extLst>
              <a:ext uri="{FF2B5EF4-FFF2-40B4-BE49-F238E27FC236}">
                <a16:creationId xmlns:a16="http://schemas.microsoft.com/office/drawing/2014/main" id="{1AE83E82-236B-8740-B707-28957F6C707B}"/>
              </a:ext>
            </a:extLst>
          </p:cNvPr>
          <p:cNvSpPr>
            <a:spLocks noGrp="1"/>
          </p:cNvSpPr>
          <p:nvPr>
            <p:ph type="ftr" sz="quarter" idx="11"/>
          </p:nvPr>
        </p:nvSpPr>
        <p:spPr>
          <a:xfrm>
            <a:off x="304800" y="6410325"/>
            <a:ext cx="3581400" cy="365125"/>
          </a:xfrm>
        </p:spPr>
        <p:txBody>
          <a:bodyPr/>
          <a:lstStyle>
            <a:lvl1pPr>
              <a:defRPr/>
            </a:lvl1pPr>
          </a:lstStyle>
          <a:p>
            <a:pPr>
              <a:defRPr/>
            </a:pPr>
            <a:endParaRPr lang="fr-FR"/>
          </a:p>
        </p:txBody>
      </p:sp>
    </p:spTree>
    <p:extLst>
      <p:ext uri="{BB962C8B-B14F-4D97-AF65-F5344CB8AC3E}">
        <p14:creationId xmlns:p14="http://schemas.microsoft.com/office/powerpoint/2010/main" val="322154552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90533CA3-D5E0-234F-9376-E9901A31DE0F}"/>
              </a:ext>
            </a:extLst>
          </p:cNvPr>
          <p:cNvSpPr>
            <a:spLocks noGrp="1"/>
          </p:cNvSpPr>
          <p:nvPr>
            <p:ph type="dt" sz="half" idx="10"/>
          </p:nvPr>
        </p:nvSpPr>
        <p:spPr/>
        <p:txBody>
          <a:bodyPr/>
          <a:lstStyle>
            <a:lvl1pPr>
              <a:defRPr/>
            </a:lvl1pPr>
          </a:lstStyle>
          <a:p>
            <a:pPr>
              <a:defRPr/>
            </a:pPr>
            <a:fld id="{9BBE1173-2BF1-0047-9244-5B05E4C2DB53}" type="datetimeFigureOut">
              <a:rPr lang="fr-FR" altLang="fr-FR"/>
              <a:pPr>
                <a:defRPr/>
              </a:pPr>
              <a:t>12/06/2023</a:t>
            </a:fld>
            <a:endParaRPr lang="fr-FR" altLang="fr-FR"/>
          </a:p>
        </p:txBody>
      </p:sp>
      <p:sp>
        <p:nvSpPr>
          <p:cNvPr id="4" name="Espace réservé du pied de page 3">
            <a:extLst>
              <a:ext uri="{FF2B5EF4-FFF2-40B4-BE49-F238E27FC236}">
                <a16:creationId xmlns:a16="http://schemas.microsoft.com/office/drawing/2014/main" id="{17508290-298A-8045-9B76-C52CE021E627}"/>
              </a:ext>
            </a:extLst>
          </p:cNvPr>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416746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F5C7507E-D42C-014E-B221-205BFFB1A6D6}"/>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3" name="Rectangle 20">
            <a:extLst>
              <a:ext uri="{FF2B5EF4-FFF2-40B4-BE49-F238E27FC236}">
                <a16:creationId xmlns:a16="http://schemas.microsoft.com/office/drawing/2014/main" id="{FB7D1167-67F9-C448-A4D0-64F27D05557F}"/>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4" name="Rectangle 23">
            <a:extLst>
              <a:ext uri="{FF2B5EF4-FFF2-40B4-BE49-F238E27FC236}">
                <a16:creationId xmlns:a16="http://schemas.microsoft.com/office/drawing/2014/main" id="{0E2BC207-F80C-E642-9F49-0B4956139BC5}"/>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5" name="Rectangle 24">
            <a:extLst>
              <a:ext uri="{FF2B5EF4-FFF2-40B4-BE49-F238E27FC236}">
                <a16:creationId xmlns:a16="http://schemas.microsoft.com/office/drawing/2014/main" id="{3C9D5ED6-AD3C-5C47-9C01-3BB211399622}"/>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6" name="Rectangle 5">
            <a:extLst>
              <a:ext uri="{FF2B5EF4-FFF2-40B4-BE49-F238E27FC236}">
                <a16:creationId xmlns:a16="http://schemas.microsoft.com/office/drawing/2014/main" id="{5FB110DC-29CA-DF42-BBA3-1B37C8DCBF8F}"/>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7" name="Rectangle 6">
            <a:extLst>
              <a:ext uri="{FF2B5EF4-FFF2-40B4-BE49-F238E27FC236}">
                <a16:creationId xmlns:a16="http://schemas.microsoft.com/office/drawing/2014/main" id="{72EA91FF-36A7-7B40-A9A8-170C41DB5957}"/>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8" name="Espace réservé de la date 1">
            <a:extLst>
              <a:ext uri="{FF2B5EF4-FFF2-40B4-BE49-F238E27FC236}">
                <a16:creationId xmlns:a16="http://schemas.microsoft.com/office/drawing/2014/main" id="{FA0E434A-9E24-2C45-92DC-02753802755A}"/>
              </a:ext>
            </a:extLst>
          </p:cNvPr>
          <p:cNvSpPr>
            <a:spLocks noGrp="1"/>
          </p:cNvSpPr>
          <p:nvPr>
            <p:ph type="dt" sz="half" idx="10"/>
          </p:nvPr>
        </p:nvSpPr>
        <p:spPr/>
        <p:txBody>
          <a:bodyPr/>
          <a:lstStyle>
            <a:lvl1pPr>
              <a:defRPr/>
            </a:lvl1pPr>
          </a:lstStyle>
          <a:p>
            <a:pPr>
              <a:defRPr/>
            </a:pPr>
            <a:fld id="{F4035574-046B-CA47-A60A-1C5683218E09}" type="datetimeFigureOut">
              <a:rPr lang="fr-FR" altLang="fr-FR"/>
              <a:pPr>
                <a:defRPr/>
              </a:pPr>
              <a:t>12/06/2023</a:t>
            </a:fld>
            <a:endParaRPr lang="fr-FR" altLang="fr-FR"/>
          </a:p>
        </p:txBody>
      </p:sp>
      <p:sp>
        <p:nvSpPr>
          <p:cNvPr id="9" name="Espace réservé du pied de page 2">
            <a:extLst>
              <a:ext uri="{FF2B5EF4-FFF2-40B4-BE49-F238E27FC236}">
                <a16:creationId xmlns:a16="http://schemas.microsoft.com/office/drawing/2014/main" id="{072909AC-6131-4B4E-8BAF-5CBEAFD9F42F}"/>
              </a:ext>
            </a:extLst>
          </p:cNvPr>
          <p:cNvSpPr>
            <a:spLocks noGrp="1"/>
          </p:cNvSpPr>
          <p:nvPr>
            <p:ph type="ftr" sz="quarter" idx="11"/>
          </p:nvPr>
        </p:nvSpPr>
        <p:spPr/>
        <p:txBody>
          <a:bodyPr/>
          <a:lstStyle>
            <a:lvl1pPr>
              <a:defRPr/>
            </a:lvl1pPr>
          </a:lstStyle>
          <a:p>
            <a:pPr>
              <a:defRPr/>
            </a:pPr>
            <a:endParaRPr lang="fr-FR"/>
          </a:p>
        </p:txBody>
      </p:sp>
      <p:sp>
        <p:nvSpPr>
          <p:cNvPr id="10" name="Espace réservé du numéro de diapositive 3">
            <a:extLst>
              <a:ext uri="{FF2B5EF4-FFF2-40B4-BE49-F238E27FC236}">
                <a16:creationId xmlns:a16="http://schemas.microsoft.com/office/drawing/2014/main" id="{CE0C343B-0376-0B45-841E-6D3F3E0E4C10}"/>
              </a:ext>
            </a:extLst>
          </p:cNvPr>
          <p:cNvSpPr>
            <a:spLocks noGrp="1"/>
          </p:cNvSpPr>
          <p:nvPr>
            <p:ph type="sldNum" sz="quarter" idx="12"/>
          </p:nvPr>
        </p:nvSpPr>
        <p:spPr>
          <a:xfrm>
            <a:off x="4267200" y="6324600"/>
            <a:ext cx="609600" cy="441325"/>
          </a:xfrm>
          <a:prstGeom prst="rect">
            <a:avLst/>
          </a:prstGeom>
        </p:spPr>
        <p:txBody>
          <a:bodyPr/>
          <a:lstStyle>
            <a:lvl1pPr>
              <a:defRPr>
                <a:solidFill>
                  <a:srgbClr val="FFFFFF"/>
                </a:solidFill>
              </a:defRPr>
            </a:lvl1pPr>
          </a:lstStyle>
          <a:p>
            <a:pPr>
              <a:defRPr/>
            </a:pPr>
            <a:fld id="{3BD53804-38FE-9D4B-AD23-82BF36BD0FA5}" type="slidenum">
              <a:rPr lang="fr-FR" altLang="fr-FR"/>
              <a:pPr>
                <a:defRPr/>
              </a:pPr>
              <a:t>‹#›</a:t>
            </a:fld>
            <a:endParaRPr lang="fr-FR" altLang="fr-FR"/>
          </a:p>
        </p:txBody>
      </p:sp>
    </p:spTree>
    <p:extLst>
      <p:ext uri="{BB962C8B-B14F-4D97-AF65-F5344CB8AC3E}">
        <p14:creationId xmlns:p14="http://schemas.microsoft.com/office/powerpoint/2010/main" val="233196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AAA71B-2402-6E40-ACCF-67F752582D4E}"/>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6" name="Rectangle 20">
            <a:extLst>
              <a:ext uri="{FF2B5EF4-FFF2-40B4-BE49-F238E27FC236}">
                <a16:creationId xmlns:a16="http://schemas.microsoft.com/office/drawing/2014/main" id="{91F78DD9-F760-CF4C-A996-183B501727F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7" name="Rectangle 23">
            <a:extLst>
              <a:ext uri="{FF2B5EF4-FFF2-40B4-BE49-F238E27FC236}">
                <a16:creationId xmlns:a16="http://schemas.microsoft.com/office/drawing/2014/main" id="{9FAAA421-560E-3847-A357-E47F5BD58903}"/>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8" name="Rectangle 24">
            <a:extLst>
              <a:ext uri="{FF2B5EF4-FFF2-40B4-BE49-F238E27FC236}">
                <a16:creationId xmlns:a16="http://schemas.microsoft.com/office/drawing/2014/main" id="{34F6AAE1-4D1C-1441-8D38-3354F88FF219}"/>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9" name="Rectangle 25">
            <a:extLst>
              <a:ext uri="{FF2B5EF4-FFF2-40B4-BE49-F238E27FC236}">
                <a16:creationId xmlns:a16="http://schemas.microsoft.com/office/drawing/2014/main" id="{A093094C-D31F-E44C-92F6-EF2BB95BB11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10" name="Rectangle 9">
            <a:extLst>
              <a:ext uri="{FF2B5EF4-FFF2-40B4-BE49-F238E27FC236}">
                <a16:creationId xmlns:a16="http://schemas.microsoft.com/office/drawing/2014/main" id="{EE969C7E-78B6-174D-ACC4-D76A3C345E9D}"/>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B4C3D129-DAB7-CE48-8652-6722E8AAA1A7}"/>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2" name="Connecteur droit 23">
            <a:extLst>
              <a:ext uri="{FF2B5EF4-FFF2-40B4-BE49-F238E27FC236}">
                <a16:creationId xmlns:a16="http://schemas.microsoft.com/office/drawing/2014/main" id="{FE7AD971-7831-E84D-8FF5-9D8E16F34546}"/>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13" name="Ellipse 24">
            <a:extLst>
              <a:ext uri="{FF2B5EF4-FFF2-40B4-BE49-F238E27FC236}">
                <a16:creationId xmlns:a16="http://schemas.microsoft.com/office/drawing/2014/main" id="{FB97F233-685C-7740-BF3A-690B104F0630}"/>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Ellipse 25">
            <a:extLst>
              <a:ext uri="{FF2B5EF4-FFF2-40B4-BE49-F238E27FC236}">
                <a16:creationId xmlns:a16="http://schemas.microsoft.com/office/drawing/2014/main" id="{0E130709-E7C0-B64A-985F-3A1FD4078B66}"/>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6664FEDB-D4AA-A249-B63F-269D7ACC65E0}"/>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2" name="Titr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fr-FR"/>
              <a:t>Modifiez le style du titre</a:t>
            </a:r>
            <a:endParaRPr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20" name="Espace réservé du contenu 19"/>
          <p:cNvSpPr>
            <a:spLocks noGrp="1"/>
          </p:cNvSpPr>
          <p:nvPr>
            <p:ph sz="quarter" idx="1"/>
          </p:nvPr>
        </p:nvSpPr>
        <p:spPr>
          <a:xfrm>
            <a:off x="3124200" y="685800"/>
            <a:ext cx="5638800" cy="5410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numéro de diapositive 6">
            <a:extLst>
              <a:ext uri="{FF2B5EF4-FFF2-40B4-BE49-F238E27FC236}">
                <a16:creationId xmlns:a16="http://schemas.microsoft.com/office/drawing/2014/main" id="{2AC1B874-39DC-474C-9803-18FE58FC95C6}"/>
              </a:ext>
            </a:extLst>
          </p:cNvPr>
          <p:cNvSpPr>
            <a:spLocks noGrp="1"/>
          </p:cNvSpPr>
          <p:nvPr>
            <p:ph type="sldNum" sz="quarter" idx="10"/>
          </p:nvPr>
        </p:nvSpPr>
        <p:spPr>
          <a:xfrm>
            <a:off x="1371600" y="312738"/>
            <a:ext cx="457200" cy="441325"/>
          </a:xfrm>
          <a:prstGeom prst="rect">
            <a:avLst/>
          </a:prstGeom>
        </p:spPr>
        <p:txBody>
          <a:bodyPr/>
          <a:lstStyle>
            <a:lvl1pPr>
              <a:defRPr/>
            </a:lvl1pPr>
          </a:lstStyle>
          <a:p>
            <a:pPr>
              <a:defRPr/>
            </a:pPr>
            <a:fld id="{4E136096-6CB6-CD42-8591-25C300009DEC}" type="slidenum">
              <a:rPr lang="fr-FR" altLang="fr-FR"/>
              <a:pPr>
                <a:defRPr/>
              </a:pPr>
              <a:t>‹#›</a:t>
            </a:fld>
            <a:endParaRPr lang="fr-FR" altLang="fr-FR"/>
          </a:p>
        </p:txBody>
      </p:sp>
      <p:sp>
        <p:nvSpPr>
          <p:cNvPr id="17" name="Espace réservé de la date 4">
            <a:extLst>
              <a:ext uri="{FF2B5EF4-FFF2-40B4-BE49-F238E27FC236}">
                <a16:creationId xmlns:a16="http://schemas.microsoft.com/office/drawing/2014/main" id="{6E5B2009-B64A-C94D-A53B-385297BFB4CC}"/>
              </a:ext>
            </a:extLst>
          </p:cNvPr>
          <p:cNvSpPr>
            <a:spLocks noGrp="1"/>
          </p:cNvSpPr>
          <p:nvPr>
            <p:ph type="dt" sz="half" idx="11"/>
          </p:nvPr>
        </p:nvSpPr>
        <p:spPr/>
        <p:txBody>
          <a:bodyPr/>
          <a:lstStyle>
            <a:lvl1pPr>
              <a:defRPr/>
            </a:lvl1pPr>
          </a:lstStyle>
          <a:p>
            <a:pPr>
              <a:defRPr/>
            </a:pPr>
            <a:fld id="{B7AE6769-2E75-6848-858F-8A30F3776640}" type="datetimeFigureOut">
              <a:rPr lang="fr-FR" altLang="fr-FR"/>
              <a:pPr>
                <a:defRPr/>
              </a:pPr>
              <a:t>12/06/2023</a:t>
            </a:fld>
            <a:endParaRPr lang="fr-FR" altLang="fr-FR"/>
          </a:p>
        </p:txBody>
      </p:sp>
      <p:sp>
        <p:nvSpPr>
          <p:cNvPr id="18" name="Espace réservé du pied de page 5">
            <a:extLst>
              <a:ext uri="{FF2B5EF4-FFF2-40B4-BE49-F238E27FC236}">
                <a16:creationId xmlns:a16="http://schemas.microsoft.com/office/drawing/2014/main" id="{32644F3D-713F-BE41-A96D-FAAFE34D3163}"/>
              </a:ext>
            </a:extLst>
          </p:cNvPr>
          <p:cNvSpPr>
            <a:spLocks noGrp="1"/>
          </p:cNvSpPr>
          <p:nvPr>
            <p:ph type="ftr" sz="quarter" idx="12"/>
          </p:nvPr>
        </p:nvSpPr>
        <p:spPr>
          <a:xfrm>
            <a:off x="301625" y="6410325"/>
            <a:ext cx="3382963" cy="366713"/>
          </a:xfrm>
        </p:spPr>
        <p:txBody>
          <a:bodyPr/>
          <a:lstStyle>
            <a:lvl1pPr>
              <a:defRPr/>
            </a:lvl1pPr>
          </a:lstStyle>
          <a:p>
            <a:pPr>
              <a:defRPr/>
            </a:pPr>
            <a:endParaRPr lang="fr-FR"/>
          </a:p>
        </p:txBody>
      </p:sp>
    </p:spTree>
    <p:extLst>
      <p:ext uri="{BB962C8B-B14F-4D97-AF65-F5344CB8AC3E}">
        <p14:creationId xmlns:p14="http://schemas.microsoft.com/office/powerpoint/2010/main" val="2890483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15">
            <a:extLst>
              <a:ext uri="{FF2B5EF4-FFF2-40B4-BE49-F238E27FC236}">
                <a16:creationId xmlns:a16="http://schemas.microsoft.com/office/drawing/2014/main" id="{7681E65D-FF8E-F64D-809D-97FC055A6890}"/>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p>
        </p:txBody>
      </p:sp>
      <p:sp>
        <p:nvSpPr>
          <p:cNvPr id="6" name="Rectangle 20">
            <a:extLst>
              <a:ext uri="{FF2B5EF4-FFF2-40B4-BE49-F238E27FC236}">
                <a16:creationId xmlns:a16="http://schemas.microsoft.com/office/drawing/2014/main" id="{C4EBA012-2085-5E49-9AA6-037DB5A013A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7" name="Rectangle 23">
            <a:extLst>
              <a:ext uri="{FF2B5EF4-FFF2-40B4-BE49-F238E27FC236}">
                <a16:creationId xmlns:a16="http://schemas.microsoft.com/office/drawing/2014/main" id="{011C86B9-C59D-224A-9AA4-6628B65681E4}"/>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8" name="Rectangle 24">
            <a:extLst>
              <a:ext uri="{FF2B5EF4-FFF2-40B4-BE49-F238E27FC236}">
                <a16:creationId xmlns:a16="http://schemas.microsoft.com/office/drawing/2014/main" id="{9B752A5E-EFBC-9840-AF25-860B255B6010}"/>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9" name="Rectangle 25">
            <a:extLst>
              <a:ext uri="{FF2B5EF4-FFF2-40B4-BE49-F238E27FC236}">
                <a16:creationId xmlns:a16="http://schemas.microsoft.com/office/drawing/2014/main" id="{BAA69B8B-6CC5-A742-B819-23C64D8FE66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10" name="Rectangle 9">
            <a:extLst>
              <a:ext uri="{FF2B5EF4-FFF2-40B4-BE49-F238E27FC236}">
                <a16:creationId xmlns:a16="http://schemas.microsoft.com/office/drawing/2014/main" id="{9FA4D616-AA16-3A4D-9A02-40A40AACD4F3}"/>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1" name="Rectangle 10">
            <a:extLst>
              <a:ext uri="{FF2B5EF4-FFF2-40B4-BE49-F238E27FC236}">
                <a16:creationId xmlns:a16="http://schemas.microsoft.com/office/drawing/2014/main" id="{A60AF4ED-7775-DA46-8B82-F7FF23A6B7BB}"/>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16ECA323-8EE3-6E4B-A2AD-A2B6085E67E8}"/>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3" name="Ellipse 24">
            <a:extLst>
              <a:ext uri="{FF2B5EF4-FFF2-40B4-BE49-F238E27FC236}">
                <a16:creationId xmlns:a16="http://schemas.microsoft.com/office/drawing/2014/main" id="{FCE2CFF2-A4A3-A144-8837-8320A75048FA}"/>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Ellipse 25">
            <a:extLst>
              <a:ext uri="{FF2B5EF4-FFF2-40B4-BE49-F238E27FC236}">
                <a16:creationId xmlns:a16="http://schemas.microsoft.com/office/drawing/2014/main" id="{212A758B-6314-4849-B08B-F2FB2B766067}"/>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D9B87520-B375-374B-947F-36CB4B04071E}"/>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fr-FR"/>
              <a:t>Modifiez le style du titre</a:t>
            </a:r>
            <a:endParaRPr lang="en-US"/>
          </a:p>
        </p:txBody>
      </p:sp>
      <p:sp>
        <p:nvSpPr>
          <p:cNvPr id="3" name="Espace réservé pour une imag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FR"/>
              <a:t>Modifiez les styles du texte du masque</a:t>
            </a:r>
          </a:p>
        </p:txBody>
      </p:sp>
      <p:sp>
        <p:nvSpPr>
          <p:cNvPr id="16" name="Espace réservé du numéro de diapositive 6">
            <a:extLst>
              <a:ext uri="{FF2B5EF4-FFF2-40B4-BE49-F238E27FC236}">
                <a16:creationId xmlns:a16="http://schemas.microsoft.com/office/drawing/2014/main" id="{04165DF9-C474-3540-AD33-40B394AF59DB}"/>
              </a:ext>
            </a:extLst>
          </p:cNvPr>
          <p:cNvSpPr>
            <a:spLocks noGrp="1"/>
          </p:cNvSpPr>
          <p:nvPr>
            <p:ph type="sldNum" sz="quarter" idx="10"/>
          </p:nvPr>
        </p:nvSpPr>
        <p:spPr>
          <a:xfrm>
            <a:off x="1371600" y="312738"/>
            <a:ext cx="457200" cy="441325"/>
          </a:xfrm>
          <a:prstGeom prst="rect">
            <a:avLst/>
          </a:prstGeom>
        </p:spPr>
        <p:txBody>
          <a:bodyPr/>
          <a:lstStyle>
            <a:lvl1pPr>
              <a:defRPr/>
            </a:lvl1pPr>
          </a:lstStyle>
          <a:p>
            <a:pPr>
              <a:defRPr/>
            </a:pPr>
            <a:fld id="{91DF3E1B-4685-BC40-9F0C-91CB7B8B6BAC}" type="slidenum">
              <a:rPr lang="fr-FR" altLang="fr-FR"/>
              <a:pPr>
                <a:defRPr/>
              </a:pPr>
              <a:t>‹#›</a:t>
            </a:fld>
            <a:endParaRPr lang="fr-FR" altLang="fr-FR"/>
          </a:p>
        </p:txBody>
      </p:sp>
      <p:sp>
        <p:nvSpPr>
          <p:cNvPr id="17" name="Espace réservé de la date 4">
            <a:extLst>
              <a:ext uri="{FF2B5EF4-FFF2-40B4-BE49-F238E27FC236}">
                <a16:creationId xmlns:a16="http://schemas.microsoft.com/office/drawing/2014/main" id="{4B1C7D3E-2081-554B-9481-3185C6967CBE}"/>
              </a:ext>
            </a:extLst>
          </p:cNvPr>
          <p:cNvSpPr>
            <a:spLocks noGrp="1"/>
          </p:cNvSpPr>
          <p:nvPr>
            <p:ph type="dt" sz="half" idx="11"/>
          </p:nvPr>
        </p:nvSpPr>
        <p:spPr>
          <a:xfrm>
            <a:off x="5788025" y="6405563"/>
            <a:ext cx="3044825" cy="365125"/>
          </a:xfrm>
        </p:spPr>
        <p:txBody>
          <a:bodyPr/>
          <a:lstStyle>
            <a:lvl1pPr>
              <a:defRPr/>
            </a:lvl1pPr>
          </a:lstStyle>
          <a:p>
            <a:pPr>
              <a:defRPr/>
            </a:pPr>
            <a:fld id="{F1395D8C-6D22-F64E-A555-468B933ADEF0}" type="datetimeFigureOut">
              <a:rPr lang="fr-FR" altLang="fr-FR"/>
              <a:pPr>
                <a:defRPr/>
              </a:pPr>
              <a:t>12/06/2023</a:t>
            </a:fld>
            <a:endParaRPr lang="fr-FR" altLang="fr-FR"/>
          </a:p>
        </p:txBody>
      </p:sp>
      <p:sp>
        <p:nvSpPr>
          <p:cNvPr id="18" name="Espace réservé du pied de page 5">
            <a:extLst>
              <a:ext uri="{FF2B5EF4-FFF2-40B4-BE49-F238E27FC236}">
                <a16:creationId xmlns:a16="http://schemas.microsoft.com/office/drawing/2014/main" id="{3710A007-B5C8-E248-A8E2-5BBD550389B7}"/>
              </a:ext>
            </a:extLst>
          </p:cNvPr>
          <p:cNvSpPr>
            <a:spLocks noGrp="1"/>
          </p:cNvSpPr>
          <p:nvPr>
            <p:ph type="ftr" sz="quarter" idx="12"/>
          </p:nvPr>
        </p:nvSpPr>
        <p:spPr>
          <a:xfrm>
            <a:off x="301625" y="6410325"/>
            <a:ext cx="3584575" cy="366713"/>
          </a:xfrm>
        </p:spPr>
        <p:txBody>
          <a:bodyPr/>
          <a:lstStyle>
            <a:lvl1pPr>
              <a:defRPr/>
            </a:lvl1pPr>
          </a:lstStyle>
          <a:p>
            <a:pPr>
              <a:defRPr/>
            </a:pPr>
            <a:endParaRPr lang="fr-FR"/>
          </a:p>
        </p:txBody>
      </p:sp>
    </p:spTree>
    <p:extLst>
      <p:ext uri="{BB962C8B-B14F-4D97-AF65-F5344CB8AC3E}">
        <p14:creationId xmlns:p14="http://schemas.microsoft.com/office/powerpoint/2010/main" val="15223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AC0B0BAA-4E86-4A0F-8A02-43E7359E79E2}"/>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1028" name="Rectangle 17">
            <a:extLst>
              <a:ext uri="{FF2B5EF4-FFF2-40B4-BE49-F238E27FC236}">
                <a16:creationId xmlns:a16="http://schemas.microsoft.com/office/drawing/2014/main" id="{A1C6ED1D-111F-4348-B2CA-B65087D0EADA}"/>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1029" name="Rectangle 18">
            <a:extLst>
              <a:ext uri="{FF2B5EF4-FFF2-40B4-BE49-F238E27FC236}">
                <a16:creationId xmlns:a16="http://schemas.microsoft.com/office/drawing/2014/main" id="{31401D63-B82A-43F0-BE18-E5D2BFC2076E}"/>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fr-FR"/>
          </a:p>
        </p:txBody>
      </p:sp>
      <p:sp>
        <p:nvSpPr>
          <p:cNvPr id="9" name="Rectangle 8">
            <a:extLst>
              <a:ext uri="{FF2B5EF4-FFF2-40B4-BE49-F238E27FC236}">
                <a16:creationId xmlns:a16="http://schemas.microsoft.com/office/drawing/2014/main" id="{2095DB23-759F-4F0C-A669-CB1BE1019122}"/>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p>
        </p:txBody>
      </p:sp>
      <p:sp>
        <p:nvSpPr>
          <p:cNvPr id="14" name="Espace réservé de la date 13">
            <a:extLst>
              <a:ext uri="{FF2B5EF4-FFF2-40B4-BE49-F238E27FC236}">
                <a16:creationId xmlns:a16="http://schemas.microsoft.com/office/drawing/2014/main" id="{6CACDB68-D017-410C-83EA-3455BBDDE218}"/>
              </a:ext>
            </a:extLst>
          </p:cNvPr>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D56F4C4A-F08F-3140-908A-6CFE17454A12}" type="datetimeFigureOut">
              <a:rPr lang="fr-FR" altLang="fr-FR"/>
              <a:pPr>
                <a:defRPr/>
              </a:pPr>
              <a:t>12/06/2023</a:t>
            </a:fld>
            <a:endParaRPr lang="fr-FR" altLang="fr-FR"/>
          </a:p>
        </p:txBody>
      </p:sp>
      <p:sp>
        <p:nvSpPr>
          <p:cNvPr id="3" name="Espace réservé du pied de page 2">
            <a:extLst>
              <a:ext uri="{FF2B5EF4-FFF2-40B4-BE49-F238E27FC236}">
                <a16:creationId xmlns:a16="http://schemas.microsoft.com/office/drawing/2014/main" id="{D01077AA-B2CC-455C-A834-69A8C03ED52F}"/>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pitchFamily="34" charset="0"/>
                <a:ea typeface="ＭＳ Ｐゴシック" pitchFamily="34" charset="-128"/>
                <a:cs typeface="+mn-cs"/>
              </a:defRPr>
            </a:lvl1pPr>
          </a:lstStyle>
          <a:p>
            <a:pPr>
              <a:defRPr/>
            </a:pPr>
            <a:endParaRPr lang="fr-FR"/>
          </a:p>
        </p:txBody>
      </p:sp>
      <p:sp>
        <p:nvSpPr>
          <p:cNvPr id="8" name="Rectangle 7">
            <a:extLst>
              <a:ext uri="{FF2B5EF4-FFF2-40B4-BE49-F238E27FC236}">
                <a16:creationId xmlns:a16="http://schemas.microsoft.com/office/drawing/2014/main" id="{EE66AFB1-1F78-4A6C-9A74-6CA8AD9E339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p>
        </p:txBody>
      </p:sp>
      <p:sp>
        <p:nvSpPr>
          <p:cNvPr id="12" name="Ellipse 11">
            <a:extLst>
              <a:ext uri="{FF2B5EF4-FFF2-40B4-BE49-F238E27FC236}">
                <a16:creationId xmlns:a16="http://schemas.microsoft.com/office/drawing/2014/main" id="{F05BBD60-E2FF-4187-B881-23E1FF272B41}"/>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38" name="Espace réservé du titre 21">
            <a:extLst>
              <a:ext uri="{FF2B5EF4-FFF2-40B4-BE49-F238E27FC236}">
                <a16:creationId xmlns:a16="http://schemas.microsoft.com/office/drawing/2014/main" id="{2A647C2D-1299-A943-AEBB-67DB788F1332}"/>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dirty="0"/>
              <a:t>Modifiez le style du titre</a:t>
            </a:r>
            <a:endParaRPr lang="en-US" altLang="fr-FR" dirty="0"/>
          </a:p>
        </p:txBody>
      </p:sp>
      <p:sp>
        <p:nvSpPr>
          <p:cNvPr id="1039" name="Espace réservé du texte 12">
            <a:extLst>
              <a:ext uri="{FF2B5EF4-FFF2-40B4-BE49-F238E27FC236}">
                <a16:creationId xmlns:a16="http://schemas.microsoft.com/office/drawing/2014/main" id="{0753F8FD-5686-1545-9AFD-C694FCC3FF45}"/>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altLang="fr-FR" dirty="0"/>
          </a:p>
        </p:txBody>
      </p:sp>
      <p:cxnSp>
        <p:nvCxnSpPr>
          <p:cNvPr id="4" name="Straight Connector 3">
            <a:extLst>
              <a:ext uri="{FF2B5EF4-FFF2-40B4-BE49-F238E27FC236}">
                <a16:creationId xmlns:a16="http://schemas.microsoft.com/office/drawing/2014/main" id="{2A0A7827-6E4F-CC41-8F07-F15008774653}"/>
              </a:ext>
            </a:extLst>
          </p:cNvPr>
          <p:cNvCxnSpPr/>
          <p:nvPr userDrawn="1"/>
        </p:nvCxnSpPr>
        <p:spPr>
          <a:xfrm>
            <a:off x="158750" y="1150706"/>
            <a:ext cx="8823325" cy="0"/>
          </a:xfrm>
          <a:prstGeom prst="line">
            <a:avLst/>
          </a:prstGeom>
          <a:ln>
            <a:solidFill>
              <a:schemeClr val="accent3"/>
            </a:solidFill>
            <a:prstDash val="soli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rtl="0" eaLnBrk="0" fontAlgn="base" hangingPunct="0">
        <a:spcBef>
          <a:spcPct val="0"/>
        </a:spcBef>
        <a:spcAft>
          <a:spcPct val="0"/>
        </a:spcAft>
        <a:defRPr sz="3300" kern="1200">
          <a:solidFill>
            <a:srgbClr val="7B9899"/>
          </a:solidFill>
          <a:latin typeface="Helvetica" pitchFamily="2" charset="0"/>
          <a:ea typeface="ＭＳ Ｐゴシック" charset="0"/>
          <a:cs typeface="Helvetica" pitchFamily="2" charset="0"/>
        </a:defRPr>
      </a:lvl1pPr>
      <a:lvl2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3300">
          <a:solidFill>
            <a:srgbClr val="7B9899"/>
          </a:solidFill>
          <a:latin typeface="Georgia" pitchFamily="18" charset="0"/>
          <a:ea typeface="ＭＳ Ｐゴシック" charset="0"/>
          <a:cs typeface="ＭＳ Ｐゴシック"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2" charset="2"/>
        <a:buChar char=""/>
        <a:defRPr sz="2200" kern="1200">
          <a:solidFill>
            <a:schemeClr val="tx1"/>
          </a:solidFill>
          <a:latin typeface="Helvetica" pitchFamily="2" charset="0"/>
          <a:ea typeface="ＭＳ Ｐゴシック" charset="0"/>
          <a:cs typeface="Helvetica" pitchFamily="2" charset="0"/>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Helvetica" pitchFamily="2" charset="0"/>
          <a:ea typeface="ＭＳ Ｐゴシック" charset="0"/>
          <a:cs typeface="+mn-cs"/>
        </a:defRPr>
      </a:lvl2pPr>
      <a:lvl3pPr marL="822325" indent="-228600" algn="l" rtl="0" eaLnBrk="0" fontAlgn="base" hangingPunct="0">
        <a:spcBef>
          <a:spcPct val="20000"/>
        </a:spcBef>
        <a:spcAft>
          <a:spcPct val="0"/>
        </a:spcAft>
        <a:buClr>
          <a:srgbClr val="8CADAE"/>
        </a:buClr>
        <a:buSzPct val="75000"/>
        <a:buFont typeface="Wingdings 2" pitchFamily="2" charset="2"/>
        <a:buChar char=""/>
        <a:defRPr sz="2000" kern="1200">
          <a:solidFill>
            <a:schemeClr val="tx1"/>
          </a:solidFill>
          <a:latin typeface="Helvetica" pitchFamily="2" charset="0"/>
          <a:ea typeface="ＭＳ Ｐゴシック" charset="0"/>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Helvetica" pitchFamily="2" charset="0"/>
          <a:ea typeface="ＭＳ Ｐゴシック" charset="0"/>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Helvetica" pitchFamily="2" charset="0"/>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cl.american.edu/impact/lawwire/gender-perspectives-on-torture-law-and-practice/gender-perspectives-on-torture/" TargetMode="External"/><Relationship Id="rId2" Type="http://schemas.openxmlformats.org/officeDocument/2006/relationships/hyperlink" Target="https://www.omct.org/site-resources/legacy/Gender-based-Torture-in-Asia.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ous-titre 2">
            <a:extLst>
              <a:ext uri="{FF2B5EF4-FFF2-40B4-BE49-F238E27FC236}">
                <a16:creationId xmlns:a16="http://schemas.microsoft.com/office/drawing/2014/main" id="{4FC21B57-8BA0-42AE-B75D-C22B880CDE78}"/>
              </a:ext>
            </a:extLst>
          </p:cNvPr>
          <p:cNvSpPr>
            <a:spLocks noGrp="1"/>
          </p:cNvSpPr>
          <p:nvPr>
            <p:ph type="subTitle" idx="1"/>
          </p:nvPr>
        </p:nvSpPr>
        <p:spPr>
          <a:xfrm>
            <a:off x="266700" y="2133600"/>
            <a:ext cx="8610600" cy="4343400"/>
          </a:xfrm>
        </p:spPr>
        <p:txBody>
          <a:bodyPr>
            <a:normAutofit/>
          </a:bodyPr>
          <a:lstStyle/>
          <a:p>
            <a:pPr eaLnBrk="1" fontAlgn="auto" hangingPunct="1">
              <a:spcAft>
                <a:spcPts val="0"/>
              </a:spcAft>
              <a:buFont typeface="Wingdings 2"/>
              <a:buNone/>
              <a:defRPr/>
            </a:pPr>
            <a:endParaRPr lang="en-GB" altLang="fr-FR" sz="2800" dirty="0">
              <a:solidFill>
                <a:srgbClr val="57576E"/>
              </a:solidFill>
            </a:endParaRPr>
          </a:p>
          <a:p>
            <a:pPr eaLnBrk="1" fontAlgn="auto" hangingPunct="1">
              <a:spcAft>
                <a:spcPts val="0"/>
              </a:spcAft>
              <a:buFont typeface="Wingdings 2"/>
              <a:buNone/>
              <a:defRPr/>
            </a:pPr>
            <a:r>
              <a:rPr lang="en-GB" altLang="fr-FR" sz="3000" dirty="0">
                <a:solidFill>
                  <a:srgbClr val="57576E"/>
                </a:solidFill>
              </a:rPr>
              <a:t>Women and Torture</a:t>
            </a:r>
          </a:p>
          <a:p>
            <a:pPr eaLnBrk="1" fontAlgn="auto" hangingPunct="1">
              <a:spcAft>
                <a:spcPts val="0"/>
              </a:spcAft>
              <a:defRPr/>
            </a:pPr>
            <a:endParaRPr lang="en-GB" altLang="fr-FR" sz="2000" dirty="0">
              <a:solidFill>
                <a:srgbClr val="FF0000"/>
              </a:solidFill>
            </a:endParaRPr>
          </a:p>
          <a:p>
            <a:pPr eaLnBrk="1" fontAlgn="auto" hangingPunct="1">
              <a:spcAft>
                <a:spcPts val="0"/>
              </a:spcAft>
              <a:defRPr/>
            </a:pPr>
            <a:endParaRPr lang="en-GB" altLang="fr-FR" sz="2000" dirty="0">
              <a:solidFill>
                <a:srgbClr val="FF0000"/>
              </a:solidFill>
            </a:endParaRPr>
          </a:p>
          <a:p>
            <a:pPr eaLnBrk="1" fontAlgn="auto" hangingPunct="1">
              <a:spcAft>
                <a:spcPts val="0"/>
              </a:spcAft>
              <a:buFont typeface="Wingdings 2"/>
              <a:buNone/>
              <a:defRPr/>
            </a:pPr>
            <a:r>
              <a:rPr lang="en-GB" altLang="fr-FR" sz="2400" dirty="0">
                <a:solidFill>
                  <a:srgbClr val="57576E"/>
                </a:solidFill>
              </a:rPr>
              <a:t>IFLN Webinar, 14 June 2023</a:t>
            </a:r>
          </a:p>
          <a:p>
            <a:pPr eaLnBrk="1" fontAlgn="auto" hangingPunct="1">
              <a:spcAft>
                <a:spcPts val="0"/>
              </a:spcAft>
              <a:buFont typeface="Wingdings 2"/>
              <a:buNone/>
              <a:defRPr/>
            </a:pPr>
            <a:endParaRPr lang="en-GB" altLang="fr-FR" sz="2000" cap="none" dirty="0">
              <a:solidFill>
                <a:srgbClr val="FF0000"/>
              </a:solidFill>
            </a:endParaRPr>
          </a:p>
          <a:p>
            <a:pPr eaLnBrk="1" fontAlgn="auto" hangingPunct="1">
              <a:spcAft>
                <a:spcPts val="0"/>
              </a:spcAft>
              <a:buFont typeface="Wingdings 2"/>
              <a:buNone/>
              <a:defRPr/>
            </a:pPr>
            <a:endParaRPr lang="en-GB" altLang="fr-FR" sz="2000" cap="none" dirty="0">
              <a:solidFill>
                <a:srgbClr val="FF0000"/>
              </a:solidFill>
            </a:endParaRPr>
          </a:p>
          <a:p>
            <a:pPr eaLnBrk="1" fontAlgn="auto" hangingPunct="1">
              <a:spcAft>
                <a:spcPts val="0"/>
              </a:spcAft>
              <a:buFont typeface="Wingdings 2"/>
              <a:buNone/>
              <a:defRPr/>
            </a:pPr>
            <a:r>
              <a:rPr lang="en-GB" altLang="fr-FR" sz="2000" cap="none" dirty="0" err="1">
                <a:solidFill>
                  <a:srgbClr val="FF0000"/>
                </a:solidFill>
              </a:rPr>
              <a:t>Dr.</a:t>
            </a:r>
            <a:r>
              <a:rPr lang="en-GB" altLang="fr-FR" sz="2000" cap="none" dirty="0">
                <a:solidFill>
                  <a:srgbClr val="FF0000"/>
                </a:solidFill>
              </a:rPr>
              <a:t> Nicole </a:t>
            </a:r>
            <a:r>
              <a:rPr lang="en-GB" altLang="fr-FR" sz="2000" cap="none" dirty="0" err="1">
                <a:solidFill>
                  <a:srgbClr val="FF0000"/>
                </a:solidFill>
              </a:rPr>
              <a:t>Bürli</a:t>
            </a:r>
            <a:r>
              <a:rPr lang="en-GB" altLang="fr-FR" sz="2000" cap="none" dirty="0">
                <a:solidFill>
                  <a:srgbClr val="FF0000"/>
                </a:solidFill>
              </a:rPr>
              <a:t>, </a:t>
            </a:r>
            <a:r>
              <a:rPr lang="en-GB" altLang="fr-FR" sz="2000" cap="none" dirty="0" err="1">
                <a:solidFill>
                  <a:srgbClr val="FF0000"/>
                </a:solidFill>
              </a:rPr>
              <a:t>nb@omct.org</a:t>
            </a:r>
            <a:endParaRPr lang="en-GB" altLang="fr-FR" sz="2000" cap="none" dirty="0">
              <a:solidFill>
                <a:srgbClr val="FF0000"/>
              </a:solidFill>
            </a:endParaRPr>
          </a:p>
          <a:p>
            <a:pPr eaLnBrk="1" fontAlgn="auto" hangingPunct="1">
              <a:spcAft>
                <a:spcPts val="0"/>
              </a:spcAft>
              <a:buFont typeface="Wingdings 2"/>
              <a:buNone/>
              <a:defRPr/>
            </a:pPr>
            <a:endParaRPr lang="en-GB" altLang="fr-FR" sz="2800" dirty="0">
              <a:solidFill>
                <a:srgbClr val="57576E"/>
              </a:solidFill>
            </a:endParaRPr>
          </a:p>
        </p:txBody>
      </p:sp>
      <p:sp>
        <p:nvSpPr>
          <p:cNvPr id="15362" name="Titre 1">
            <a:extLst>
              <a:ext uri="{FF2B5EF4-FFF2-40B4-BE49-F238E27FC236}">
                <a16:creationId xmlns:a16="http://schemas.microsoft.com/office/drawing/2014/main" id="{68FF0A59-C1DE-8F49-8971-65935D3BD4D4}"/>
              </a:ext>
            </a:extLst>
          </p:cNvPr>
          <p:cNvSpPr>
            <a:spLocks noGrp="1"/>
          </p:cNvSpPr>
          <p:nvPr>
            <p:ph type="ctrTitle"/>
          </p:nvPr>
        </p:nvSpPr>
        <p:spPr/>
        <p:txBody>
          <a:bodyPr tIns="0" anchor="ctr"/>
          <a:lstStyle/>
          <a:p>
            <a:pPr eaLnBrk="1" hangingPunct="1"/>
            <a:br>
              <a:rPr lang="fr-FR" altLang="fr-FR" sz="4400" b="1" dirty="0">
                <a:ea typeface="ＭＳ Ｐゴシック" panose="020B0600070205080204" pitchFamily="34" charset="-128"/>
              </a:rPr>
            </a:br>
            <a:br>
              <a:rPr lang="fr-FR" altLang="fr-FR" sz="4400" b="1" dirty="0">
                <a:ea typeface="ＭＳ Ｐゴシック" panose="020B0600070205080204" pitchFamily="34" charset="-128"/>
              </a:rPr>
            </a:br>
            <a:endParaRPr lang="en-GB" altLang="fr-FR" sz="1600" b="1" spc="250" dirty="0">
              <a:solidFill>
                <a:srgbClr val="FF0000"/>
              </a:solidFill>
            </a:endParaRPr>
          </a:p>
        </p:txBody>
      </p:sp>
      <p:pic>
        <p:nvPicPr>
          <p:cNvPr id="15363" name="Picture 5" descr="C:\Users\Carin\Pictures\v1.0_logoEN_OMCT2013.jpg">
            <a:extLst>
              <a:ext uri="{FF2B5EF4-FFF2-40B4-BE49-F238E27FC236}">
                <a16:creationId xmlns:a16="http://schemas.microsoft.com/office/drawing/2014/main" id="{47D12310-A594-8346-BA84-552FD22B3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700" y="381000"/>
            <a:ext cx="2065338"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31EF-4BC1-665C-BAD8-087DD742FB1C}"/>
              </a:ext>
            </a:extLst>
          </p:cNvPr>
          <p:cNvSpPr>
            <a:spLocks noGrp="1"/>
          </p:cNvSpPr>
          <p:nvPr>
            <p:ph type="title"/>
          </p:nvPr>
        </p:nvSpPr>
        <p:spPr/>
        <p:txBody>
          <a:bodyPr/>
          <a:lstStyle/>
          <a:p>
            <a:r>
              <a:rPr lang="en-CH" dirty="0"/>
              <a:t>Domestic Impact of CAT on VAW</a:t>
            </a:r>
          </a:p>
        </p:txBody>
      </p:sp>
      <p:sp>
        <p:nvSpPr>
          <p:cNvPr id="3" name="Content Placeholder 2">
            <a:extLst>
              <a:ext uri="{FF2B5EF4-FFF2-40B4-BE49-F238E27FC236}">
                <a16:creationId xmlns:a16="http://schemas.microsoft.com/office/drawing/2014/main" id="{044F3999-4246-BE72-CE9C-66CA63CBC5E3}"/>
              </a:ext>
            </a:extLst>
          </p:cNvPr>
          <p:cNvSpPr>
            <a:spLocks noGrp="1"/>
          </p:cNvSpPr>
          <p:nvPr>
            <p:ph sz="quarter" idx="1"/>
          </p:nvPr>
        </p:nvSpPr>
        <p:spPr/>
        <p:txBody>
          <a:bodyPr/>
          <a:lstStyle/>
          <a:p>
            <a:r>
              <a:rPr lang="en-GB" dirty="0"/>
              <a:t>Involvement of women rights organisations produce better concluding observations and make it more likely that they are involved in implementation domestically</a:t>
            </a:r>
          </a:p>
          <a:p>
            <a:r>
              <a:rPr lang="en-GB" dirty="0"/>
              <a:t>Recommendations by CAT on VAW has resulted in positive effects domestically. </a:t>
            </a:r>
          </a:p>
          <a:p>
            <a:pPr lvl="1"/>
            <a:r>
              <a:rPr lang="en-GB" dirty="0"/>
              <a:t>Venezuela: CAT recommended to incorporate the crime of femicide into the law; </a:t>
            </a:r>
          </a:p>
          <a:p>
            <a:pPr lvl="1"/>
            <a:r>
              <a:rPr lang="en-GB" dirty="0"/>
              <a:t>recommendations on shelters useful for domestic NGOs in lobbying and advocating in their country, </a:t>
            </a:r>
          </a:p>
          <a:p>
            <a:pPr lvl="1"/>
            <a:r>
              <a:rPr lang="en-GB" dirty="0"/>
              <a:t>virginity testing prohibited</a:t>
            </a:r>
          </a:p>
          <a:p>
            <a:pPr marL="0" indent="0">
              <a:buNone/>
            </a:pPr>
            <a:endParaRPr lang="en-GB"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077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A761-2C0F-1538-9048-F63B37630B1A}"/>
              </a:ext>
            </a:extLst>
          </p:cNvPr>
          <p:cNvSpPr>
            <a:spLocks noGrp="1"/>
          </p:cNvSpPr>
          <p:nvPr>
            <p:ph type="title"/>
          </p:nvPr>
        </p:nvSpPr>
        <p:spPr/>
        <p:txBody>
          <a:bodyPr/>
          <a:lstStyle/>
          <a:p>
            <a:r>
              <a:rPr lang="en-CH" sz="3200" dirty="0"/>
              <a:t>State Violence against Women and Detention</a:t>
            </a:r>
          </a:p>
        </p:txBody>
      </p:sp>
      <p:sp>
        <p:nvSpPr>
          <p:cNvPr id="3" name="Content Placeholder 2">
            <a:extLst>
              <a:ext uri="{FF2B5EF4-FFF2-40B4-BE49-F238E27FC236}">
                <a16:creationId xmlns:a16="http://schemas.microsoft.com/office/drawing/2014/main" id="{6C458729-BFC4-B0D0-2118-2A6240AFD4F5}"/>
              </a:ext>
            </a:extLst>
          </p:cNvPr>
          <p:cNvSpPr>
            <a:spLocks noGrp="1"/>
          </p:cNvSpPr>
          <p:nvPr>
            <p:ph sz="quarter" idx="1"/>
          </p:nvPr>
        </p:nvSpPr>
        <p:spPr/>
        <p:txBody>
          <a:bodyPr/>
          <a:lstStyle/>
          <a:p>
            <a:r>
              <a:rPr lang="en-CH" dirty="0"/>
              <a:t>CAT does not systematically addressed state violence against women and detetnion conditions</a:t>
            </a:r>
          </a:p>
          <a:p>
            <a:r>
              <a:rPr lang="en-CH" dirty="0"/>
              <a:t>Not many CSOs report on violence by public officials to CEDAW hence it does not consistently address </a:t>
            </a:r>
            <a:r>
              <a:rPr lang="en-US" dirty="0"/>
              <a:t>women’s situations in detention, police violence, sexual violence during conflict, violence by the army and other forms of ill-treatment and torture inflicted by the government. </a:t>
            </a:r>
          </a:p>
          <a:p>
            <a:r>
              <a:rPr lang="en-US" dirty="0"/>
              <a:t>From 2017 to 2021, CEDAW reviewed 79 member States. In its concluding observations, addressed State led violence in one third (26, </a:t>
            </a:r>
            <a:r>
              <a:rPr lang="en-US" dirty="0" err="1"/>
              <a:t>i.e</a:t>
            </a:r>
            <a:r>
              <a:rPr lang="en-US" dirty="0"/>
              <a:t> 34%) of the States reviewed. </a:t>
            </a:r>
          </a:p>
          <a:p>
            <a:r>
              <a:rPr lang="en-US" dirty="0"/>
              <a:t>Conditions of detention and other detention related gender-based violence mentioned in seven (9%) concluding observations. </a:t>
            </a:r>
            <a:endParaRPr lang="en-CH" dirty="0"/>
          </a:p>
        </p:txBody>
      </p:sp>
    </p:spTree>
    <p:extLst>
      <p:ext uri="{BB962C8B-B14F-4D97-AF65-F5344CB8AC3E}">
        <p14:creationId xmlns:p14="http://schemas.microsoft.com/office/powerpoint/2010/main" val="163730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D244D21B-BDEF-8A49-8F92-F466275517FC}"/>
              </a:ext>
            </a:extLst>
          </p:cNvPr>
          <p:cNvSpPr>
            <a:spLocks noGrp="1"/>
          </p:cNvSpPr>
          <p:nvPr>
            <p:ph type="title"/>
          </p:nvPr>
        </p:nvSpPr>
        <p:spPr/>
        <p:txBody>
          <a:bodyPr/>
          <a:lstStyle/>
          <a:p>
            <a:r>
              <a:rPr lang="en-US" altLang="en-US" sz="3000" dirty="0">
                <a:solidFill>
                  <a:srgbClr val="546D7A"/>
                </a:solidFill>
                <a:ea typeface="ＭＳ Ｐゴシック" panose="020B0600070205080204" pitchFamily="34" charset="-128"/>
              </a:rPr>
              <a:t>Litigation for VAW before the CAT</a:t>
            </a:r>
          </a:p>
        </p:txBody>
      </p:sp>
      <p:sp>
        <p:nvSpPr>
          <p:cNvPr id="19" name="Content Placeholder 18">
            <a:extLst>
              <a:ext uri="{FF2B5EF4-FFF2-40B4-BE49-F238E27FC236}">
                <a16:creationId xmlns:a16="http://schemas.microsoft.com/office/drawing/2014/main" id="{8A125C69-715B-4D4F-BFD4-3220FEF69DFA}"/>
              </a:ext>
            </a:extLst>
          </p:cNvPr>
          <p:cNvSpPr>
            <a:spLocks noGrp="1"/>
          </p:cNvSpPr>
          <p:nvPr>
            <p:ph sz="quarter" idx="1"/>
          </p:nvPr>
        </p:nvSpPr>
        <p:spPr>
          <a:xfrm>
            <a:off x="325642" y="1383250"/>
            <a:ext cx="6124144" cy="4641993"/>
          </a:xfrm>
        </p:spPr>
        <p:txBody>
          <a:bodyPr/>
          <a:lstStyle/>
          <a:p>
            <a:pPr marL="0" indent="0">
              <a:buNone/>
            </a:pPr>
            <a:endParaRPr lang="en-US" u="sng" dirty="0"/>
          </a:p>
          <a:p>
            <a:r>
              <a:rPr lang="en-US" sz="2400" dirty="0"/>
              <a:t>Hardly used by women</a:t>
            </a:r>
          </a:p>
          <a:p>
            <a:r>
              <a:rPr lang="en-GB" sz="2400" dirty="0"/>
              <a:t>From 2015 to 2021, the CAT decided 293 cases and only 32 (11%) of those were submitted by a female victim. </a:t>
            </a:r>
          </a:p>
          <a:p>
            <a:r>
              <a:rPr lang="en-GB" sz="2400" dirty="0"/>
              <a:t>Of those 32 cases, only in 14 cases did the complainant allege gender-based torture or other gender-based ill-treatment</a:t>
            </a:r>
          </a:p>
          <a:p>
            <a:pPr marL="0" indent="0">
              <a:buNone/>
            </a:pPr>
            <a:endParaRPr lang="en-GB" dirty="0"/>
          </a:p>
          <a:p>
            <a:pPr marL="0" indent="0">
              <a:buNone/>
            </a:pPr>
            <a:endParaRPr lang="en-CH" sz="1800" dirty="0">
              <a:effectLst/>
              <a:latin typeface="Times New Roman" panose="02020603050405020304" pitchFamily="18" charset="0"/>
              <a:ea typeface="Times New Roman" panose="02020603050405020304" pitchFamily="18" charset="0"/>
            </a:endParaRPr>
          </a:p>
          <a:p>
            <a:pPr marL="0" indent="0">
              <a:buNone/>
            </a:pPr>
            <a:endParaRPr lang="en-US" dirty="0"/>
          </a:p>
          <a:p>
            <a:pPr marL="0" indent="0">
              <a:buNone/>
            </a:pPr>
            <a:endParaRPr lang="en-US" dirty="0"/>
          </a:p>
        </p:txBody>
      </p:sp>
      <p:pic>
        <p:nvPicPr>
          <p:cNvPr id="2" name="Picture Placeholder 8" descr="A group of people protesting&#10;&#10;Description automatically generated with medium confidence">
            <a:extLst>
              <a:ext uri="{FF2B5EF4-FFF2-40B4-BE49-F238E27FC236}">
                <a16:creationId xmlns:a16="http://schemas.microsoft.com/office/drawing/2014/main" id="{08CE30CC-B7C3-C245-71BF-A79CF12E75F3}"/>
              </a:ext>
            </a:extLst>
          </p:cNvPr>
          <p:cNvPicPr>
            <a:picLocks noChangeAspect="1"/>
          </p:cNvPicPr>
          <p:nvPr/>
        </p:nvPicPr>
        <p:blipFill>
          <a:blip r:embed="rId3"/>
          <a:srcRect l="31327" r="31327"/>
          <a:stretch>
            <a:fillRect/>
          </a:stretch>
        </p:blipFill>
        <p:spPr>
          <a:xfrm>
            <a:off x="6762732" y="1459068"/>
            <a:ext cx="2055626" cy="32890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6E5C-60C7-805E-72AC-616E4308F7C9}"/>
              </a:ext>
            </a:extLst>
          </p:cNvPr>
          <p:cNvSpPr>
            <a:spLocks noGrp="1"/>
          </p:cNvSpPr>
          <p:nvPr>
            <p:ph type="title"/>
          </p:nvPr>
        </p:nvSpPr>
        <p:spPr/>
        <p:txBody>
          <a:bodyPr/>
          <a:lstStyle/>
          <a:p>
            <a:r>
              <a:rPr lang="en-CH" dirty="0"/>
              <a:t>Litigation Barriers </a:t>
            </a:r>
          </a:p>
        </p:txBody>
      </p:sp>
      <p:sp>
        <p:nvSpPr>
          <p:cNvPr id="3" name="Content Placeholder 2">
            <a:extLst>
              <a:ext uri="{FF2B5EF4-FFF2-40B4-BE49-F238E27FC236}">
                <a16:creationId xmlns:a16="http://schemas.microsoft.com/office/drawing/2014/main" id="{B6F6644F-4236-7CA0-936D-D6267750D149}"/>
              </a:ext>
            </a:extLst>
          </p:cNvPr>
          <p:cNvSpPr>
            <a:spLocks noGrp="1"/>
          </p:cNvSpPr>
          <p:nvPr>
            <p:ph sz="quarter" idx="1"/>
          </p:nvPr>
        </p:nvSpPr>
        <p:spPr/>
        <p:txBody>
          <a:bodyPr/>
          <a:lstStyle/>
          <a:p>
            <a:r>
              <a:rPr lang="en-CH" dirty="0"/>
              <a:t>Legal barriers: VAW in domestic law not considered as torture. E.g. rape by a police officer in Bangladesh is criminalized under </a:t>
            </a:r>
            <a:r>
              <a:rPr lang="en-GB" dirty="0"/>
              <a:t>Suppression of Repression against Women and Children Act 2000 and not under Torture and Custodial Death (Prevention) Act 2013</a:t>
            </a:r>
          </a:p>
          <a:p>
            <a:r>
              <a:rPr lang="en-GB" dirty="0"/>
              <a:t>Practical: </a:t>
            </a:r>
          </a:p>
          <a:p>
            <a:pPr lvl="1"/>
            <a:r>
              <a:rPr lang="en-GB" dirty="0"/>
              <a:t>Access to lawyer</a:t>
            </a:r>
          </a:p>
          <a:p>
            <a:pPr lvl="1"/>
            <a:r>
              <a:rPr lang="en-GB" dirty="0"/>
              <a:t>No independent financial resources</a:t>
            </a:r>
          </a:p>
          <a:p>
            <a:pPr lvl="1"/>
            <a:r>
              <a:rPr lang="en-GB" dirty="0"/>
              <a:t>Lack of gender-sensitive justice systems (patriarchy, discrimination, re-victimisation)</a:t>
            </a:r>
          </a:p>
          <a:p>
            <a:pPr lvl="1"/>
            <a:r>
              <a:rPr lang="en-GB" dirty="0"/>
              <a:t>Lack of gender-sensitive rehabilitation, redress, and shelters</a:t>
            </a:r>
          </a:p>
          <a:p>
            <a:pPr lvl="1"/>
            <a:r>
              <a:rPr lang="en-GB" dirty="0"/>
              <a:t>Lack of support for women human rights defenders</a:t>
            </a:r>
            <a:endParaRPr lang="en-CH" dirty="0"/>
          </a:p>
        </p:txBody>
      </p:sp>
    </p:spTree>
    <p:extLst>
      <p:ext uri="{BB962C8B-B14F-4D97-AF65-F5344CB8AC3E}">
        <p14:creationId xmlns:p14="http://schemas.microsoft.com/office/powerpoint/2010/main" val="166552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a:extLst>
              <a:ext uri="{FF2B5EF4-FFF2-40B4-BE49-F238E27FC236}">
                <a16:creationId xmlns:a16="http://schemas.microsoft.com/office/drawing/2014/main" id="{0BC655BD-0697-E749-AC01-863E00A670D2}"/>
              </a:ext>
            </a:extLst>
          </p:cNvPr>
          <p:cNvSpPr>
            <a:spLocks noGrp="1"/>
          </p:cNvSpPr>
          <p:nvPr>
            <p:ph type="title"/>
          </p:nvPr>
        </p:nvSpPr>
        <p:spPr/>
        <p:txBody>
          <a:bodyPr/>
          <a:lstStyle/>
          <a:p>
            <a:r>
              <a:rPr lang="de-CH" altLang="en-US" dirty="0">
                <a:solidFill>
                  <a:srgbClr val="7B9899"/>
                </a:solidFill>
                <a:ea typeface="ＭＳ Ｐゴシック" panose="020B0600070205080204" pitchFamily="34" charset="-128"/>
              </a:rPr>
              <a:t>Resources</a:t>
            </a:r>
            <a:endParaRPr lang="en-US" altLang="en-US" dirty="0">
              <a:solidFill>
                <a:srgbClr val="7B9899"/>
              </a:solidFill>
              <a:ea typeface="ＭＳ Ｐゴシック" panose="020B0600070205080204" pitchFamily="34" charset="-128"/>
            </a:endParaRPr>
          </a:p>
        </p:txBody>
      </p:sp>
      <p:sp>
        <p:nvSpPr>
          <p:cNvPr id="18434" name="Espace réservé du contenu 2">
            <a:extLst>
              <a:ext uri="{FF2B5EF4-FFF2-40B4-BE49-F238E27FC236}">
                <a16:creationId xmlns:a16="http://schemas.microsoft.com/office/drawing/2014/main" id="{D6D32A39-84C6-C94A-9A8A-570B01BF63E2}"/>
              </a:ext>
            </a:extLst>
          </p:cNvPr>
          <p:cNvSpPr>
            <a:spLocks noGrp="1"/>
          </p:cNvSpPr>
          <p:nvPr>
            <p:ph sz="quarter" idx="1"/>
          </p:nvPr>
        </p:nvSpPr>
        <p:spPr>
          <a:xfrm>
            <a:off x="301625" y="1527175"/>
            <a:ext cx="8504238" cy="4572000"/>
          </a:xfrm>
        </p:spPr>
        <p:txBody>
          <a:bodyPr/>
          <a:lstStyle/>
          <a:p>
            <a:r>
              <a:rPr lang="en-GB" altLang="en-US" dirty="0">
                <a:ea typeface="ＭＳ Ｐゴシック" panose="020B0600070205080204" pitchFamily="34" charset="-128"/>
              </a:rPr>
              <a:t>OMCT and PAHRA, </a:t>
            </a:r>
            <a:r>
              <a:rPr lang="en-GB" altLang="en-US" i="1" dirty="0">
                <a:ea typeface="ＭＳ Ｐゴシック" panose="020B0600070205080204" pitchFamily="34" charset="-128"/>
              </a:rPr>
              <a:t>Women Break the Silence. Gender-Based Torture in Asia</a:t>
            </a:r>
            <a:r>
              <a:rPr lang="en-GB" altLang="en-US" dirty="0">
                <a:ea typeface="ＭＳ Ｐゴシック" panose="020B0600070205080204" pitchFamily="34" charset="-128"/>
              </a:rPr>
              <a:t>, 2022: </a:t>
            </a:r>
            <a:r>
              <a:rPr lang="en-GB" altLang="en-US" dirty="0">
                <a:ea typeface="ＭＳ Ｐゴシック" panose="020B0600070205080204" pitchFamily="34" charset="-128"/>
                <a:hlinkClick r:id="rId2"/>
              </a:rPr>
              <a:t>https://www.omct.org/site-resources/legacy/Gender-based-Torture-in-Asia.pdf</a:t>
            </a:r>
            <a:endParaRPr lang="en-GB" altLang="en-US" dirty="0">
              <a:ea typeface="ＭＳ Ｐゴシック" panose="020B0600070205080204" pitchFamily="34" charset="-128"/>
            </a:endParaRPr>
          </a:p>
          <a:p>
            <a:r>
              <a:rPr lang="en-GB" altLang="en-US" dirty="0">
                <a:ea typeface="ＭＳ Ｐゴシック" panose="020B0600070205080204" pitchFamily="34" charset="-128"/>
              </a:rPr>
              <a:t>Washington College of Law, </a:t>
            </a:r>
            <a:r>
              <a:rPr lang="en-GB" altLang="en-US" dirty="0" err="1">
                <a:ea typeface="ＭＳ Ｐゴシック" panose="020B0600070205080204" pitchFamily="34" charset="-128"/>
              </a:rPr>
              <a:t>Center</a:t>
            </a:r>
            <a:r>
              <a:rPr lang="en-GB" altLang="en-US" dirty="0">
                <a:ea typeface="ＭＳ Ｐゴシック" panose="020B0600070205080204" pitchFamily="34" charset="-128"/>
              </a:rPr>
              <a:t> for Human Rights and Humanitarian Law, </a:t>
            </a:r>
            <a:r>
              <a:rPr lang="en-GB" altLang="en-US" i="1" dirty="0">
                <a:ea typeface="ＭＳ Ｐゴシック" panose="020B0600070205080204" pitchFamily="34" charset="-128"/>
              </a:rPr>
              <a:t>Gender Perspectives on Torture</a:t>
            </a:r>
            <a:r>
              <a:rPr lang="en-GB" altLang="en-US" dirty="0">
                <a:ea typeface="ＭＳ Ｐゴシック" panose="020B0600070205080204" pitchFamily="34" charset="-128"/>
              </a:rPr>
              <a:t>: </a:t>
            </a:r>
            <a:r>
              <a:rPr lang="en-GB" altLang="en-US" dirty="0">
                <a:ea typeface="ＭＳ Ｐゴシック" panose="020B0600070205080204" pitchFamily="34" charset="-128"/>
                <a:hlinkClick r:id="rId3"/>
              </a:rPr>
              <a:t>https://www.wcl.american.edu/impact/lawwire/gender-perspectives-on-torture-law-and-practice/gender-perspectives-on-torture/</a:t>
            </a:r>
            <a:endParaRPr lang="en-GB" altLang="en-US" dirty="0">
              <a:ea typeface="ＭＳ Ｐゴシック" panose="020B0600070205080204" pitchFamily="34" charset="-128"/>
            </a:endParaRPr>
          </a:p>
          <a:p>
            <a:r>
              <a:rPr lang="en-GB" altLang="en-US" dirty="0">
                <a:ea typeface="ＭＳ Ｐゴシック" panose="020B0600070205080204" pitchFamily="34" charset="-128"/>
              </a:rPr>
              <a:t>Report of the SR Torture, </a:t>
            </a:r>
            <a:r>
              <a:rPr lang="en-GB" altLang="en-US" i="1" dirty="0">
                <a:ea typeface="ＭＳ Ｐゴシック" panose="020B0600070205080204" pitchFamily="34" charset="-128"/>
              </a:rPr>
              <a:t>Gender perspectives on torture and other cruel, inhuman and degrading treatment of punishment</a:t>
            </a:r>
            <a:r>
              <a:rPr lang="en-GB" altLang="en-US" dirty="0">
                <a:ea typeface="ＭＳ Ｐゴシック" panose="020B0600070205080204" pitchFamily="34" charset="-128"/>
              </a:rPr>
              <a:t>, 2016: https://documents-</a:t>
            </a:r>
            <a:r>
              <a:rPr lang="en-GB" altLang="en-US" dirty="0" err="1">
                <a:ea typeface="ＭＳ Ｐゴシック" panose="020B0600070205080204" pitchFamily="34" charset="-128"/>
              </a:rPr>
              <a:t>dds</a:t>
            </a:r>
            <a:r>
              <a:rPr lang="en-GB" altLang="en-US" dirty="0">
                <a:ea typeface="ＭＳ Ｐゴシック" panose="020B0600070205080204" pitchFamily="34" charset="-128"/>
              </a:rPr>
              <a:t>-</a:t>
            </a:r>
            <a:r>
              <a:rPr lang="en-GB" altLang="en-US" dirty="0" err="1">
                <a:ea typeface="ＭＳ Ｐゴシック" panose="020B0600070205080204" pitchFamily="34" charset="-128"/>
              </a:rPr>
              <a:t>ny.un.org</a:t>
            </a:r>
            <a:r>
              <a:rPr lang="en-GB" altLang="en-US" dirty="0">
                <a:ea typeface="ＭＳ Ｐゴシック" panose="020B0600070205080204" pitchFamily="34" charset="-128"/>
              </a:rPr>
              <a:t>/doc/UNDOC/GEN/G16/000/97/PDF/G1600097.pdf?OpenElement</a:t>
            </a:r>
          </a:p>
          <a:p>
            <a:endParaRPr lang="fr-CH" altLang="en-US" dirty="0">
              <a:ea typeface="ＭＳ Ｐゴシック" panose="020B0600070205080204" pitchFamily="34" charset="-128"/>
            </a:endParaRPr>
          </a:p>
          <a:p>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214881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3BB5CE08-32A4-48A2-B4C3-2DA3383602B8}"/>
              </a:ext>
            </a:extLst>
          </p:cNvPr>
          <p:cNvSpPr>
            <a:spLocks noGrp="1"/>
          </p:cNvSpPr>
          <p:nvPr>
            <p:ph type="subTitle" idx="1"/>
          </p:nvPr>
        </p:nvSpPr>
        <p:spPr/>
        <p:txBody>
          <a:bodyPr/>
          <a:lstStyle/>
          <a:p>
            <a:pPr>
              <a:buFont typeface="Wingdings 2" panose="05020102010507070707" pitchFamily="18" charset="2"/>
              <a:buNone/>
              <a:defRPr/>
            </a:pPr>
            <a:endParaRPr lang="fr-CH" dirty="0"/>
          </a:p>
          <a:p>
            <a:pPr>
              <a:buFont typeface="Wingdings 2" panose="05020102010507070707" pitchFamily="18" charset="2"/>
              <a:buNone/>
              <a:defRPr/>
            </a:pPr>
            <a:endParaRPr lang="fr-CH" dirty="0"/>
          </a:p>
          <a:p>
            <a:pPr>
              <a:buFont typeface="Wingdings 2" panose="05020102010507070707" pitchFamily="18" charset="2"/>
              <a:buNone/>
              <a:defRPr/>
            </a:pPr>
            <a:endParaRPr lang="fr-CH" dirty="0"/>
          </a:p>
          <a:p>
            <a:pPr>
              <a:buFont typeface="Wingdings 2" panose="05020102010507070707" pitchFamily="18" charset="2"/>
              <a:buNone/>
              <a:defRPr/>
            </a:pPr>
            <a:endParaRPr lang="en-US" dirty="0"/>
          </a:p>
          <a:p>
            <a:pPr>
              <a:buFont typeface="Wingdings 2" panose="05020102010507070707" pitchFamily="18" charset="2"/>
              <a:buNone/>
              <a:defRPr/>
            </a:pPr>
            <a:r>
              <a:rPr lang="en-US" sz="2200" dirty="0"/>
              <a:t>Thank you for your Attention </a:t>
            </a:r>
          </a:p>
        </p:txBody>
      </p:sp>
      <p:sp>
        <p:nvSpPr>
          <p:cNvPr id="38914" name="Titre 2">
            <a:extLst>
              <a:ext uri="{FF2B5EF4-FFF2-40B4-BE49-F238E27FC236}">
                <a16:creationId xmlns:a16="http://schemas.microsoft.com/office/drawing/2014/main" id="{92B4D0C4-329C-5C43-A277-114A1AEEE660}"/>
              </a:ext>
            </a:extLst>
          </p:cNvPr>
          <p:cNvSpPr>
            <a:spLocks noGrp="1"/>
          </p:cNvSpPr>
          <p:nvPr>
            <p:ph type="ctrTitle"/>
          </p:nvPr>
        </p:nvSpPr>
        <p:spPr>
          <a:xfrm>
            <a:off x="685800" y="0"/>
            <a:ext cx="7772400" cy="2538413"/>
          </a:xfrm>
        </p:spPr>
        <p:txBody>
          <a:bodyPr/>
          <a:lstStyle/>
          <a:p>
            <a:br>
              <a:rPr lang="en-GB" altLang="fr-FR" sz="4400">
                <a:ea typeface="ＭＳ Ｐゴシック" panose="020B0600070205080204" pitchFamily="34" charset="-128"/>
              </a:rPr>
            </a:br>
            <a:br>
              <a:rPr lang="en-GB" altLang="fr-FR" sz="4400">
                <a:ea typeface="ＭＳ Ｐゴシック" panose="020B0600070205080204" pitchFamily="34" charset="-128"/>
              </a:rPr>
            </a:br>
            <a:br>
              <a:rPr lang="en-GB" altLang="fr-FR" sz="4400" u="sng">
                <a:ea typeface="ＭＳ Ｐゴシック" panose="020B0600070205080204" pitchFamily="34" charset="-128"/>
              </a:rPr>
            </a:br>
            <a:br>
              <a:rPr lang="en-GB" altLang="fr-FR" sz="4400" u="sng">
                <a:ea typeface="ＭＳ Ｐゴシック" panose="020B0600070205080204" pitchFamily="34" charset="-128"/>
              </a:rPr>
            </a:br>
            <a:br>
              <a:rPr lang="en-GB" altLang="fr-FR" sz="4400" u="sng">
                <a:ea typeface="ＭＳ Ｐゴシック" panose="020B0600070205080204" pitchFamily="34" charset="-128"/>
              </a:rPr>
            </a:br>
            <a:br>
              <a:rPr lang="en-GB" altLang="fr-FR" sz="4400" u="sng">
                <a:ea typeface="ＭＳ Ｐゴシック" panose="020B0600070205080204" pitchFamily="34" charset="-128"/>
              </a:rPr>
            </a:br>
            <a:br>
              <a:rPr lang="en-GB" altLang="fr-FR" sz="4400" u="sng">
                <a:ea typeface="ＭＳ Ｐゴシック" panose="020B0600070205080204" pitchFamily="34" charset="-128"/>
              </a:rPr>
            </a:br>
            <a:br>
              <a:rPr lang="en-GB" altLang="fr-FR" sz="4400" u="sng">
                <a:ea typeface="ＭＳ Ｐゴシック" panose="020B0600070205080204" pitchFamily="34" charset="-128"/>
              </a:rPr>
            </a:br>
            <a:br>
              <a:rPr lang="en-GB" altLang="fr-FR" sz="4400" u="sng">
                <a:ea typeface="ＭＳ Ｐゴシック" panose="020B0600070205080204" pitchFamily="34" charset="-128"/>
              </a:rPr>
            </a:br>
            <a:br>
              <a:rPr lang="en-GB" altLang="fr-FR" sz="4400" u="sng">
                <a:ea typeface="ＭＳ Ｐゴシック" panose="020B0600070205080204" pitchFamily="34" charset="-128"/>
              </a:rPr>
            </a:br>
            <a:endParaRPr lang="fr-CH" altLang="fr-FR">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D71C-F6A7-0CEC-A261-20839A4D4F8D}"/>
              </a:ext>
            </a:extLst>
          </p:cNvPr>
          <p:cNvSpPr>
            <a:spLocks noGrp="1"/>
          </p:cNvSpPr>
          <p:nvPr>
            <p:ph type="title"/>
          </p:nvPr>
        </p:nvSpPr>
        <p:spPr/>
        <p:txBody>
          <a:bodyPr/>
          <a:lstStyle/>
          <a:p>
            <a:r>
              <a:rPr lang="en-CH" dirty="0"/>
              <a:t>State-led violence before CEDAW</a:t>
            </a:r>
          </a:p>
        </p:txBody>
      </p:sp>
      <p:sp>
        <p:nvSpPr>
          <p:cNvPr id="3" name="Content Placeholder 2">
            <a:extLst>
              <a:ext uri="{FF2B5EF4-FFF2-40B4-BE49-F238E27FC236}">
                <a16:creationId xmlns:a16="http://schemas.microsoft.com/office/drawing/2014/main" id="{0079B2EC-A7F4-C76D-68F5-0597E2C9DB57}"/>
              </a:ext>
            </a:extLst>
          </p:cNvPr>
          <p:cNvSpPr>
            <a:spLocks noGrp="1"/>
          </p:cNvSpPr>
          <p:nvPr>
            <p:ph sz="quarter" idx="1"/>
          </p:nvPr>
        </p:nvSpPr>
        <p:spPr/>
        <p:txBody>
          <a:bodyPr/>
          <a:lstStyle/>
          <a:p>
            <a:pPr marL="0" indent="0">
              <a:buNone/>
            </a:pPr>
            <a:r>
              <a:rPr lang="en-US" dirty="0"/>
              <a:t>State violence and detention conditions of women not systematically addressed by CEDAW</a:t>
            </a:r>
          </a:p>
          <a:p>
            <a:r>
              <a:rPr lang="en-US" dirty="0"/>
              <a:t>From 2017 to 2021, CEDAW reviewed the compliance with the Convention on the Elimination of All Forms of Discrimination Against Women (CEDAW Convention) of 79 member States. </a:t>
            </a:r>
          </a:p>
          <a:p>
            <a:r>
              <a:rPr lang="en-US" dirty="0"/>
              <a:t>State led violence addressed in one third (26, </a:t>
            </a:r>
            <a:r>
              <a:rPr lang="en-US" dirty="0" err="1"/>
              <a:t>i.e</a:t>
            </a:r>
            <a:r>
              <a:rPr lang="en-US" dirty="0"/>
              <a:t> 34%) of the States reviewed. </a:t>
            </a:r>
          </a:p>
          <a:p>
            <a:r>
              <a:rPr lang="en-US" dirty="0"/>
              <a:t>conditions of detention and other detention related gender-based violence were only mentioned in seven (9%) concluding observations</a:t>
            </a:r>
            <a:r>
              <a:rPr lang="en-US" sz="1800" dirty="0">
                <a:effectLst/>
                <a:latin typeface="Calibri" panose="020F0502020204030204" pitchFamily="34" charset="0"/>
                <a:ea typeface="Times New Roman" panose="02020603050405020304" pitchFamily="18" charset="0"/>
              </a:rPr>
              <a:t>. </a:t>
            </a:r>
            <a:endParaRPr lang="en-CH" dirty="0"/>
          </a:p>
        </p:txBody>
      </p:sp>
    </p:spTree>
    <p:extLst>
      <p:ext uri="{BB962C8B-B14F-4D97-AF65-F5344CB8AC3E}">
        <p14:creationId xmlns:p14="http://schemas.microsoft.com/office/powerpoint/2010/main" val="321628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a:extLst>
              <a:ext uri="{FF2B5EF4-FFF2-40B4-BE49-F238E27FC236}">
                <a16:creationId xmlns:a16="http://schemas.microsoft.com/office/drawing/2014/main" id="{6F9D1085-A3BA-4F46-94BB-BD2E8A78E5BA}"/>
              </a:ext>
            </a:extLst>
          </p:cNvPr>
          <p:cNvSpPr>
            <a:spLocks noGrp="1"/>
          </p:cNvSpPr>
          <p:nvPr>
            <p:ph type="title"/>
          </p:nvPr>
        </p:nvSpPr>
        <p:spPr>
          <a:xfrm>
            <a:off x="301625" y="176213"/>
            <a:ext cx="8462963" cy="993775"/>
          </a:xfrm>
        </p:spPr>
        <p:txBody>
          <a:bodyPr anchor="ctr"/>
          <a:lstStyle/>
          <a:p>
            <a:pPr eaLnBrk="1" hangingPunct="1">
              <a:lnSpc>
                <a:spcPct val="90000"/>
              </a:lnSpc>
            </a:pPr>
            <a:r>
              <a:rPr lang="en-ZA" altLang="fr-FR" sz="3200" dirty="0">
                <a:solidFill>
                  <a:srgbClr val="546D7A"/>
                </a:solidFill>
                <a:ea typeface="ＭＳ Ｐゴシック" panose="020B0600070205080204" pitchFamily="34" charset="-128"/>
              </a:rPr>
              <a:t>World Organisation against Torture</a:t>
            </a:r>
          </a:p>
        </p:txBody>
      </p:sp>
      <p:sp>
        <p:nvSpPr>
          <p:cNvPr id="14338" name="Sous-titre 2">
            <a:extLst>
              <a:ext uri="{FF2B5EF4-FFF2-40B4-BE49-F238E27FC236}">
                <a16:creationId xmlns:a16="http://schemas.microsoft.com/office/drawing/2014/main" id="{CDD179AA-0304-4E47-BDD5-F8F93A1F1792}"/>
              </a:ext>
            </a:extLst>
          </p:cNvPr>
          <p:cNvSpPr>
            <a:spLocks noGrp="1"/>
          </p:cNvSpPr>
          <p:nvPr>
            <p:ph sz="quarter" idx="1"/>
          </p:nvPr>
        </p:nvSpPr>
        <p:spPr>
          <a:xfrm>
            <a:off x="301625" y="3949307"/>
            <a:ext cx="8504238" cy="4904448"/>
          </a:xfrm>
        </p:spPr>
        <p:txBody>
          <a:bodyPr>
            <a:normAutofit/>
          </a:bodyPr>
          <a:lstStyle/>
          <a:p>
            <a:pPr eaLnBrk="1" fontAlgn="auto" hangingPunct="1">
              <a:spcAft>
                <a:spcPts val="0"/>
              </a:spcAft>
              <a:defRPr/>
            </a:pPr>
            <a:r>
              <a:rPr lang="en-GB" dirty="0">
                <a:solidFill>
                  <a:schemeClr val="tx2">
                    <a:lumMod val="50000"/>
                  </a:schemeClr>
                </a:solidFill>
                <a:cs typeface="Arial" panose="020B0604020202020204" pitchFamily="34" charset="0"/>
              </a:rPr>
              <a:t>Funded in 1986 in Geneva (headquarter), offices in Brussels and Tunisia</a:t>
            </a:r>
          </a:p>
          <a:p>
            <a:pPr eaLnBrk="1" fontAlgn="auto" hangingPunct="1">
              <a:spcAft>
                <a:spcPts val="0"/>
              </a:spcAft>
              <a:defRPr/>
            </a:pPr>
            <a:r>
              <a:rPr lang="en-GB" dirty="0">
                <a:solidFill>
                  <a:schemeClr val="tx2">
                    <a:lumMod val="50000"/>
                  </a:schemeClr>
                </a:solidFill>
                <a:cs typeface="Arial" panose="020B0604020202020204" pitchFamily="34" charset="0"/>
              </a:rPr>
              <a:t>Network with more than 200 members and partners in 90 countries</a:t>
            </a:r>
          </a:p>
          <a:p>
            <a:pPr eaLnBrk="1" fontAlgn="auto" hangingPunct="1">
              <a:spcAft>
                <a:spcPts val="0"/>
              </a:spcAft>
              <a:defRPr/>
            </a:pPr>
            <a:r>
              <a:rPr lang="en-GB" dirty="0">
                <a:solidFill>
                  <a:schemeClr val="tx2">
                    <a:lumMod val="50000"/>
                  </a:schemeClr>
                </a:solidFill>
                <a:cs typeface="Arial" panose="020B0604020202020204" pitchFamily="34" charset="0"/>
              </a:rPr>
              <a:t>Programs: Anti-Torture Program, Human Rights Defenders Program, Child Rights Program (juvenile justice), Victim’s Fund</a:t>
            </a:r>
          </a:p>
          <a:p>
            <a:pPr eaLnBrk="1" fontAlgn="auto" hangingPunct="1">
              <a:spcAft>
                <a:spcPts val="0"/>
              </a:spcAft>
              <a:defRPr/>
            </a:pPr>
            <a:endParaRPr lang="en-GB" sz="2400" dirty="0">
              <a:solidFill>
                <a:schemeClr val="tx2">
                  <a:lumMod val="50000"/>
                </a:schemeClr>
              </a:solidFill>
              <a:cs typeface="Arial" panose="020B0604020202020204" pitchFamily="34" charset="0"/>
            </a:endParaRPr>
          </a:p>
        </p:txBody>
      </p:sp>
      <p:pic>
        <p:nvPicPr>
          <p:cNvPr id="3" name="Image 4">
            <a:extLst>
              <a:ext uri="{FF2B5EF4-FFF2-40B4-BE49-F238E27FC236}">
                <a16:creationId xmlns:a16="http://schemas.microsoft.com/office/drawing/2014/main" id="{93102589-1BE0-A212-8AC1-3CCB60E65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496" y="1102461"/>
            <a:ext cx="6527007" cy="23265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a:extLst>
              <a:ext uri="{FF2B5EF4-FFF2-40B4-BE49-F238E27FC236}">
                <a16:creationId xmlns:a16="http://schemas.microsoft.com/office/drawing/2014/main" id="{6F9D1085-A3BA-4F46-94BB-BD2E8A78E5BA}"/>
              </a:ext>
            </a:extLst>
          </p:cNvPr>
          <p:cNvSpPr>
            <a:spLocks noGrp="1"/>
          </p:cNvSpPr>
          <p:nvPr>
            <p:ph type="title"/>
          </p:nvPr>
        </p:nvSpPr>
        <p:spPr>
          <a:xfrm>
            <a:off x="301625" y="176213"/>
            <a:ext cx="8462963" cy="993775"/>
          </a:xfrm>
        </p:spPr>
        <p:txBody>
          <a:bodyPr anchor="ctr"/>
          <a:lstStyle/>
          <a:p>
            <a:pPr eaLnBrk="1" hangingPunct="1">
              <a:lnSpc>
                <a:spcPct val="90000"/>
              </a:lnSpc>
            </a:pPr>
            <a:r>
              <a:rPr lang="en-ZA" altLang="fr-FR" sz="3200" dirty="0">
                <a:solidFill>
                  <a:srgbClr val="546D7A"/>
                </a:solidFill>
                <a:ea typeface="ＭＳ Ｐゴシック" panose="020B0600070205080204" pitchFamily="34" charset="-128"/>
              </a:rPr>
              <a:t>Violence against Women under the CAT Convention</a:t>
            </a:r>
          </a:p>
        </p:txBody>
      </p:sp>
      <p:sp>
        <p:nvSpPr>
          <p:cNvPr id="14338" name="Sous-titre 2">
            <a:extLst>
              <a:ext uri="{FF2B5EF4-FFF2-40B4-BE49-F238E27FC236}">
                <a16:creationId xmlns:a16="http://schemas.microsoft.com/office/drawing/2014/main" id="{CDD179AA-0304-4E47-BDD5-F8F93A1F1792}"/>
              </a:ext>
            </a:extLst>
          </p:cNvPr>
          <p:cNvSpPr>
            <a:spLocks noGrp="1"/>
          </p:cNvSpPr>
          <p:nvPr>
            <p:ph sz="quarter" idx="1"/>
          </p:nvPr>
        </p:nvSpPr>
        <p:spPr>
          <a:xfrm>
            <a:off x="301625" y="1434707"/>
            <a:ext cx="8504238" cy="4904448"/>
          </a:xfrm>
        </p:spPr>
        <p:txBody>
          <a:bodyPr>
            <a:normAutofit/>
          </a:bodyPr>
          <a:lstStyle/>
          <a:p>
            <a:pPr algn="just">
              <a:spcAft>
                <a:spcPts val="600"/>
              </a:spcAft>
            </a:pPr>
            <a:r>
              <a:rPr lang="en-GB" sz="2400" dirty="0">
                <a:solidFill>
                  <a:schemeClr val="tx2">
                    <a:lumMod val="50000"/>
                  </a:schemeClr>
                </a:solidFill>
                <a:cs typeface="Arial" panose="020B0604020202020204" pitchFamily="34" charset="0"/>
              </a:rPr>
              <a:t>Drafting history of the Convention against Torture Convention shows it was primarily intended to protect male prisoners</a:t>
            </a:r>
          </a:p>
          <a:p>
            <a:pPr algn="just">
              <a:spcAft>
                <a:spcPts val="600"/>
              </a:spcAft>
            </a:pPr>
            <a:r>
              <a:rPr lang="en-GB" sz="2400" dirty="0">
                <a:solidFill>
                  <a:schemeClr val="tx2">
                    <a:lumMod val="50000"/>
                  </a:schemeClr>
                </a:solidFill>
                <a:cs typeface="Arial" panose="020B0604020202020204" pitchFamily="34" charset="0"/>
              </a:rPr>
              <a:t>In the 1990s, OMCT received more and more cases of violence against women and studied more systematically </a:t>
            </a:r>
          </a:p>
          <a:p>
            <a:pPr algn="just">
              <a:spcAft>
                <a:spcPts val="600"/>
              </a:spcAft>
            </a:pPr>
            <a:r>
              <a:rPr lang="en-GB" sz="2400" dirty="0">
                <a:solidFill>
                  <a:schemeClr val="tx2">
                    <a:lumMod val="50000"/>
                  </a:schemeClr>
                </a:solidFill>
                <a:cs typeface="Arial" panose="020B0604020202020204" pitchFamily="34" charset="0"/>
              </a:rPr>
              <a:t>Reluctance by the CAT and Special Procedures and lack of information to include VAW by non-state actors in state review procedures</a:t>
            </a:r>
          </a:p>
          <a:p>
            <a:pPr algn="just">
              <a:spcAft>
                <a:spcPts val="600"/>
              </a:spcAft>
            </a:pPr>
            <a:r>
              <a:rPr lang="en-GB" sz="2400" dirty="0">
                <a:solidFill>
                  <a:schemeClr val="tx2">
                    <a:lumMod val="50000"/>
                  </a:schemeClr>
                </a:solidFill>
                <a:cs typeface="Arial" panose="020B0604020202020204" pitchFamily="34" charset="0"/>
              </a:rPr>
              <a:t>public/private divide in human rights law</a:t>
            </a:r>
          </a:p>
          <a:p>
            <a:pPr algn="just">
              <a:spcAft>
                <a:spcPts val="600"/>
              </a:spcAft>
            </a:pPr>
            <a:endParaRPr lang="en-GB" sz="2400" dirty="0">
              <a:solidFill>
                <a:schemeClr val="tx2">
                  <a:lumMod val="50000"/>
                </a:schemeClr>
              </a:solidFill>
              <a:cs typeface="Arial" panose="020B0604020202020204" pitchFamily="34" charset="0"/>
            </a:endParaRPr>
          </a:p>
        </p:txBody>
      </p:sp>
    </p:spTree>
    <p:extLst>
      <p:ext uri="{BB962C8B-B14F-4D97-AF65-F5344CB8AC3E}">
        <p14:creationId xmlns:p14="http://schemas.microsoft.com/office/powerpoint/2010/main" val="157926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a:extLst>
              <a:ext uri="{FF2B5EF4-FFF2-40B4-BE49-F238E27FC236}">
                <a16:creationId xmlns:a16="http://schemas.microsoft.com/office/drawing/2014/main" id="{6F9D1085-A3BA-4F46-94BB-BD2E8A78E5BA}"/>
              </a:ext>
            </a:extLst>
          </p:cNvPr>
          <p:cNvSpPr>
            <a:spLocks noGrp="1"/>
          </p:cNvSpPr>
          <p:nvPr>
            <p:ph type="title"/>
          </p:nvPr>
        </p:nvSpPr>
        <p:spPr>
          <a:xfrm>
            <a:off x="301625" y="176213"/>
            <a:ext cx="8462963" cy="993775"/>
          </a:xfrm>
        </p:spPr>
        <p:txBody>
          <a:bodyPr anchor="ctr"/>
          <a:lstStyle/>
          <a:p>
            <a:pPr eaLnBrk="1" hangingPunct="1">
              <a:lnSpc>
                <a:spcPct val="90000"/>
              </a:lnSpc>
            </a:pPr>
            <a:r>
              <a:rPr lang="en-ZA" altLang="fr-FR" sz="3200" dirty="0">
                <a:solidFill>
                  <a:srgbClr val="546D7A"/>
                </a:solidFill>
                <a:ea typeface="ＭＳ Ｐゴシック" panose="020B0600070205080204" pitchFamily="34" charset="-128"/>
              </a:rPr>
              <a:t>Violence against Women under the CAT Convention</a:t>
            </a:r>
          </a:p>
        </p:txBody>
      </p:sp>
      <p:sp>
        <p:nvSpPr>
          <p:cNvPr id="14338" name="Sous-titre 2">
            <a:extLst>
              <a:ext uri="{FF2B5EF4-FFF2-40B4-BE49-F238E27FC236}">
                <a16:creationId xmlns:a16="http://schemas.microsoft.com/office/drawing/2014/main" id="{CDD179AA-0304-4E47-BDD5-F8F93A1F1792}"/>
              </a:ext>
            </a:extLst>
          </p:cNvPr>
          <p:cNvSpPr>
            <a:spLocks noGrp="1"/>
          </p:cNvSpPr>
          <p:nvPr>
            <p:ph sz="quarter" idx="1"/>
          </p:nvPr>
        </p:nvSpPr>
        <p:spPr>
          <a:xfrm>
            <a:off x="301625" y="1434707"/>
            <a:ext cx="8504238" cy="4904448"/>
          </a:xfrm>
        </p:spPr>
        <p:txBody>
          <a:bodyPr>
            <a:normAutofit/>
          </a:bodyPr>
          <a:lstStyle/>
          <a:p>
            <a:pPr marL="0" indent="0" algn="just">
              <a:spcAft>
                <a:spcPts val="600"/>
              </a:spcAft>
              <a:buNone/>
            </a:pPr>
            <a:r>
              <a:rPr lang="en-GB" sz="2400" dirty="0">
                <a:solidFill>
                  <a:schemeClr val="tx2">
                    <a:lumMod val="50000"/>
                  </a:schemeClr>
                </a:solidFill>
                <a:cs typeface="Arial" panose="020B0604020202020204" pitchFamily="34" charset="0"/>
              </a:rPr>
              <a:t>First mention of VAW by CAT was in 2001 in Concluding Observations to </a:t>
            </a:r>
          </a:p>
          <a:p>
            <a:pPr algn="just">
              <a:spcAft>
                <a:spcPts val="600"/>
              </a:spcAft>
            </a:pPr>
            <a:r>
              <a:rPr lang="en-GB" sz="2400" dirty="0">
                <a:solidFill>
                  <a:schemeClr val="tx2">
                    <a:lumMod val="50000"/>
                  </a:schemeClr>
                </a:solidFill>
                <a:cs typeface="Arial" panose="020B0604020202020204" pitchFamily="34" charset="0"/>
              </a:rPr>
              <a:t>Greece: The Committee recommends that “steps be taken to prevent and punish trafficking of women and other forms of violence against women”.</a:t>
            </a:r>
          </a:p>
          <a:p>
            <a:pPr algn="just">
              <a:spcAft>
                <a:spcPts val="600"/>
              </a:spcAft>
            </a:pPr>
            <a:r>
              <a:rPr lang="en-GB" sz="2400" dirty="0">
                <a:solidFill>
                  <a:schemeClr val="tx2">
                    <a:lumMod val="50000"/>
                  </a:schemeClr>
                </a:solidFill>
                <a:cs typeface="Arial" panose="020B0604020202020204" pitchFamily="34" charset="0"/>
              </a:rPr>
              <a:t>Georgia: The Committee recommends: “effective measures be taken to prosecute and punish violence against women as well as trafficking in women, including adopting appropriate legislation, conducting research and raising awareness of the problem as well as including the issue in the training of law enforcement officials and other relevant professional groups”.</a:t>
            </a:r>
          </a:p>
          <a:p>
            <a:pPr marL="0" indent="0" algn="just">
              <a:spcAft>
                <a:spcPts val="600"/>
              </a:spcAft>
              <a:buNone/>
            </a:pPr>
            <a:endParaRPr lang="en-GB" sz="2400" dirty="0">
              <a:solidFill>
                <a:schemeClr val="tx2">
                  <a:lumMod val="50000"/>
                </a:schemeClr>
              </a:solidFill>
              <a:cs typeface="Arial" panose="020B0604020202020204" pitchFamily="34" charset="0"/>
            </a:endParaRPr>
          </a:p>
          <a:p>
            <a:pPr algn="just">
              <a:spcAft>
                <a:spcPts val="600"/>
              </a:spcAft>
            </a:pPr>
            <a:endParaRPr lang="en-GB" sz="2400" dirty="0">
              <a:solidFill>
                <a:schemeClr val="tx2">
                  <a:lumMod val="50000"/>
                </a:schemeClr>
              </a:solidFill>
              <a:cs typeface="Arial" panose="020B0604020202020204" pitchFamily="34" charset="0"/>
            </a:endParaRPr>
          </a:p>
        </p:txBody>
      </p:sp>
    </p:spTree>
    <p:extLst>
      <p:ext uri="{BB962C8B-B14F-4D97-AF65-F5344CB8AC3E}">
        <p14:creationId xmlns:p14="http://schemas.microsoft.com/office/powerpoint/2010/main" val="177438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a:extLst>
              <a:ext uri="{FF2B5EF4-FFF2-40B4-BE49-F238E27FC236}">
                <a16:creationId xmlns:a16="http://schemas.microsoft.com/office/drawing/2014/main" id="{6F9D1085-A3BA-4F46-94BB-BD2E8A78E5BA}"/>
              </a:ext>
            </a:extLst>
          </p:cNvPr>
          <p:cNvSpPr>
            <a:spLocks noGrp="1"/>
          </p:cNvSpPr>
          <p:nvPr>
            <p:ph type="title"/>
          </p:nvPr>
        </p:nvSpPr>
        <p:spPr>
          <a:xfrm>
            <a:off x="301625" y="176213"/>
            <a:ext cx="8462963" cy="993775"/>
          </a:xfrm>
        </p:spPr>
        <p:txBody>
          <a:bodyPr anchor="ctr"/>
          <a:lstStyle/>
          <a:p>
            <a:pPr eaLnBrk="1" hangingPunct="1">
              <a:lnSpc>
                <a:spcPct val="90000"/>
              </a:lnSpc>
            </a:pPr>
            <a:r>
              <a:rPr lang="en-ZA" altLang="fr-FR" sz="3200" dirty="0">
                <a:solidFill>
                  <a:srgbClr val="546D7A"/>
                </a:solidFill>
                <a:ea typeface="ＭＳ Ｐゴシック" panose="020B0600070205080204" pitchFamily="34" charset="-128"/>
              </a:rPr>
              <a:t>Due Diligence</a:t>
            </a:r>
          </a:p>
        </p:txBody>
      </p:sp>
      <p:sp>
        <p:nvSpPr>
          <p:cNvPr id="14338" name="Sous-titre 2">
            <a:extLst>
              <a:ext uri="{FF2B5EF4-FFF2-40B4-BE49-F238E27FC236}">
                <a16:creationId xmlns:a16="http://schemas.microsoft.com/office/drawing/2014/main" id="{CDD179AA-0304-4E47-BDD5-F8F93A1F1792}"/>
              </a:ext>
            </a:extLst>
          </p:cNvPr>
          <p:cNvSpPr>
            <a:spLocks noGrp="1"/>
          </p:cNvSpPr>
          <p:nvPr>
            <p:ph sz="quarter" idx="1"/>
          </p:nvPr>
        </p:nvSpPr>
        <p:spPr>
          <a:xfrm>
            <a:off x="301625" y="1434707"/>
            <a:ext cx="8504238" cy="4904448"/>
          </a:xfrm>
        </p:spPr>
        <p:txBody>
          <a:bodyPr>
            <a:normAutofit/>
          </a:bodyPr>
          <a:lstStyle/>
          <a:p>
            <a:pPr marL="0" indent="0" defTabSz="914400">
              <a:buFont typeface="Wingdings 2" panose="05020102010507070707" pitchFamily="18" charset="2"/>
              <a:buNone/>
              <a:defRPr/>
            </a:pPr>
            <a:r>
              <a:rPr lang="en-GB" sz="2400" dirty="0">
                <a:solidFill>
                  <a:schemeClr val="tx2">
                    <a:lumMod val="50000"/>
                  </a:schemeClr>
                </a:solidFill>
                <a:cs typeface="Arial" panose="020B0604020202020204" pitchFamily="34" charset="0"/>
              </a:rPr>
              <a:t>In 2008, CAT issued </a:t>
            </a:r>
            <a:r>
              <a:rPr lang="en-GB" sz="2400" b="1" dirty="0">
                <a:solidFill>
                  <a:schemeClr val="tx2">
                    <a:lumMod val="50000"/>
                  </a:schemeClr>
                </a:solidFill>
                <a:cs typeface="Arial" panose="020B0604020202020204" pitchFamily="34" charset="0"/>
              </a:rPr>
              <a:t>General Comment No.2 </a:t>
            </a:r>
            <a:r>
              <a:rPr lang="en-GB" sz="2400" dirty="0">
                <a:solidFill>
                  <a:schemeClr val="tx2">
                    <a:lumMod val="50000"/>
                  </a:schemeClr>
                </a:solidFill>
                <a:cs typeface="Arial" panose="020B0604020202020204" pitchFamily="34" charset="0"/>
              </a:rPr>
              <a:t>(authoritative interpretation of the Convention) explaining </a:t>
            </a:r>
            <a:r>
              <a:rPr lang="en-GB" sz="2400" b="1" dirty="0">
                <a:solidFill>
                  <a:schemeClr val="tx2">
                    <a:lumMod val="50000"/>
                  </a:schemeClr>
                </a:solidFill>
                <a:cs typeface="Arial" panose="020B0604020202020204" pitchFamily="34" charset="0"/>
              </a:rPr>
              <a:t>due diligence principle </a:t>
            </a:r>
          </a:p>
          <a:p>
            <a:pPr marL="0" indent="0" defTabSz="914400">
              <a:buFont typeface="Wingdings 2" panose="05020102010507070707" pitchFamily="18" charset="2"/>
              <a:buNone/>
              <a:defRPr/>
            </a:pPr>
            <a:r>
              <a:rPr lang="en-GB" sz="2400" dirty="0">
                <a:solidFill>
                  <a:schemeClr val="tx2">
                    <a:lumMod val="50000"/>
                  </a:schemeClr>
                </a:solidFill>
                <a:cs typeface="Arial" panose="020B0604020202020204" pitchFamily="34" charset="0"/>
              </a:rPr>
              <a:t>“where state authorities or others acting in an official capacity . . . have reasonable grounds to believe that acts of torture . . . are being committed by . . . private actors, and . . . fail to exercise due diligence to prevent, investigate, prosecute and punish such non-state officials or private actors consistently with the convention, the State bears responsibility and its officials should be considered as authors, complicit or otherwise responsible under the Convention for consenting to or acquiescing in such impermissible acts"</a:t>
            </a:r>
          </a:p>
          <a:p>
            <a:pPr marL="0" indent="0" defTabSz="914400">
              <a:buFont typeface="Wingdings 2" panose="05020102010507070707" pitchFamily="18" charset="2"/>
              <a:buNone/>
              <a:defRPr/>
            </a:pPr>
            <a:endParaRPr lang="en-GB" sz="2400" dirty="0">
              <a:solidFill>
                <a:schemeClr val="tx2">
                  <a:lumMod val="50000"/>
                </a:schemeClr>
              </a:solidFill>
              <a:cs typeface="Arial" panose="020B0604020202020204" pitchFamily="34" charset="0"/>
            </a:endParaRPr>
          </a:p>
          <a:p>
            <a:pPr marL="0" indent="0" defTabSz="914400">
              <a:buFont typeface="Wingdings 2" panose="05020102010507070707" pitchFamily="18" charset="2"/>
              <a:buNone/>
              <a:defRPr/>
            </a:pPr>
            <a:endParaRPr lang="en-GB" sz="2400" dirty="0">
              <a:solidFill>
                <a:schemeClr val="tx2">
                  <a:lumMod val="50000"/>
                </a:schemeClr>
              </a:solidFill>
              <a:cs typeface="Arial" panose="020B0604020202020204" pitchFamily="34" charset="0"/>
            </a:endParaRPr>
          </a:p>
        </p:txBody>
      </p:sp>
    </p:spTree>
    <p:extLst>
      <p:ext uri="{BB962C8B-B14F-4D97-AF65-F5344CB8AC3E}">
        <p14:creationId xmlns:p14="http://schemas.microsoft.com/office/powerpoint/2010/main" val="405424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3422-2D95-DC41-8BA6-0E4BD025B693}"/>
              </a:ext>
            </a:extLst>
          </p:cNvPr>
          <p:cNvSpPr>
            <a:spLocks noGrp="1"/>
          </p:cNvSpPr>
          <p:nvPr>
            <p:ph type="title"/>
          </p:nvPr>
        </p:nvSpPr>
        <p:spPr/>
        <p:txBody>
          <a:bodyPr/>
          <a:lstStyle/>
          <a:p>
            <a:r>
              <a:rPr lang="en-US" dirty="0"/>
              <a:t>Definition of Torture and CIDT</a:t>
            </a:r>
          </a:p>
        </p:txBody>
      </p:sp>
      <p:graphicFrame>
        <p:nvGraphicFramePr>
          <p:cNvPr id="4" name="Content Placeholder 3">
            <a:extLst>
              <a:ext uri="{FF2B5EF4-FFF2-40B4-BE49-F238E27FC236}">
                <a16:creationId xmlns:a16="http://schemas.microsoft.com/office/drawing/2014/main" id="{E4E47E43-4CBE-104E-837F-1AEA7D5FFC40}"/>
              </a:ext>
            </a:extLst>
          </p:cNvPr>
          <p:cNvGraphicFramePr>
            <a:graphicFrameLocks noGrp="1"/>
          </p:cNvGraphicFramePr>
          <p:nvPr>
            <p:ph sz="quarter" idx="1"/>
            <p:extLst>
              <p:ext uri="{D42A27DB-BD31-4B8C-83A1-F6EECF244321}">
                <p14:modId xmlns:p14="http://schemas.microsoft.com/office/powerpoint/2010/main" val="2478575749"/>
              </p:ext>
            </p:extLst>
          </p:nvPr>
        </p:nvGraphicFramePr>
        <p:xfrm>
          <a:off x="301625" y="1358733"/>
          <a:ext cx="8504238" cy="4751122"/>
        </p:xfrm>
        <a:graphic>
          <a:graphicData uri="http://schemas.openxmlformats.org/drawingml/2006/table">
            <a:tbl>
              <a:tblPr firstRow="1" bandRow="1">
                <a:tableStyleId>{BC89EF96-8CEA-46FF-86C4-4CE0E7609802}</a:tableStyleId>
              </a:tblPr>
              <a:tblGrid>
                <a:gridCol w="4252119">
                  <a:extLst>
                    <a:ext uri="{9D8B030D-6E8A-4147-A177-3AD203B41FA5}">
                      <a16:colId xmlns:a16="http://schemas.microsoft.com/office/drawing/2014/main" val="2384511647"/>
                    </a:ext>
                  </a:extLst>
                </a:gridCol>
                <a:gridCol w="4252119">
                  <a:extLst>
                    <a:ext uri="{9D8B030D-6E8A-4147-A177-3AD203B41FA5}">
                      <a16:colId xmlns:a16="http://schemas.microsoft.com/office/drawing/2014/main" val="1902896637"/>
                    </a:ext>
                  </a:extLst>
                </a:gridCol>
              </a:tblGrid>
              <a:tr h="505586">
                <a:tc>
                  <a:txBody>
                    <a:bodyPr/>
                    <a:lstStyle/>
                    <a:p>
                      <a:r>
                        <a:rPr lang="en-US" dirty="0">
                          <a:latin typeface="Helvetica" pitchFamily="2" charset="0"/>
                          <a:cs typeface="Arial" panose="020B0604020202020204" pitchFamily="34" charset="0"/>
                        </a:rPr>
                        <a:t>Torture (Art. 1)</a:t>
                      </a:r>
                    </a:p>
                  </a:txBody>
                  <a:tcPr/>
                </a:tc>
                <a:tc>
                  <a:txBody>
                    <a:bodyPr/>
                    <a:lstStyle/>
                    <a:p>
                      <a:r>
                        <a:rPr lang="en-US" dirty="0">
                          <a:latin typeface="Helvetica" pitchFamily="2" charset="0"/>
                          <a:cs typeface="Arial" panose="020B0604020202020204" pitchFamily="34" charset="0"/>
                        </a:rPr>
                        <a:t>CIDT (Art. 16)</a:t>
                      </a:r>
                    </a:p>
                  </a:txBody>
                  <a:tcPr/>
                </a:tc>
                <a:extLst>
                  <a:ext uri="{0D108BD9-81ED-4DB2-BD59-A6C34878D82A}">
                    <a16:rowId xmlns:a16="http://schemas.microsoft.com/office/drawing/2014/main" val="2752009110"/>
                  </a:ext>
                </a:extLst>
              </a:tr>
              <a:tr h="872655">
                <a:tc>
                  <a:txBody>
                    <a:bodyPr/>
                    <a:lstStyle/>
                    <a:p>
                      <a:r>
                        <a:rPr lang="en-US" b="1" dirty="0">
                          <a:latin typeface="Helvetica" pitchFamily="2" charset="0"/>
                          <a:cs typeface="Arial" panose="020B0604020202020204" pitchFamily="34" charset="0"/>
                        </a:rPr>
                        <a:t>Pain and Suffering </a:t>
                      </a:r>
                      <a:r>
                        <a:rPr lang="en-US" dirty="0">
                          <a:latin typeface="Helvetica" pitchFamily="2" charset="0"/>
                          <a:cs typeface="Arial" panose="020B0604020202020204" pitchFamily="34" charset="0"/>
                        </a:rPr>
                        <a:t>(physical or mental)</a:t>
                      </a:r>
                    </a:p>
                  </a:txBody>
                  <a:tcPr/>
                </a:tc>
                <a:tc>
                  <a:txBody>
                    <a:bodyPr/>
                    <a:lstStyle/>
                    <a:p>
                      <a:r>
                        <a:rPr lang="en-US" b="1" dirty="0">
                          <a:latin typeface="Helvetica" pitchFamily="2" charset="0"/>
                          <a:cs typeface="Arial" panose="020B0604020202020204" pitchFamily="34" charset="0"/>
                        </a:rPr>
                        <a:t>Pain and Suffering </a:t>
                      </a:r>
                      <a:r>
                        <a:rPr lang="en-US" dirty="0">
                          <a:latin typeface="Helvetica" pitchFamily="2" charset="0"/>
                          <a:cs typeface="Arial" panose="020B0604020202020204" pitchFamily="34" charset="0"/>
                        </a:rPr>
                        <a:t>(physical or mental)</a:t>
                      </a:r>
                    </a:p>
                  </a:txBody>
                  <a:tcPr/>
                </a:tc>
                <a:extLst>
                  <a:ext uri="{0D108BD9-81ED-4DB2-BD59-A6C34878D82A}">
                    <a16:rowId xmlns:a16="http://schemas.microsoft.com/office/drawing/2014/main" val="665685094"/>
                  </a:ext>
                </a:extLst>
              </a:tr>
              <a:tr h="1994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Helvetica" pitchFamily="2" charset="0"/>
                          <a:cs typeface="Arial" panose="020B0604020202020204" pitchFamily="34" charset="0"/>
                        </a:rPr>
                        <a:t>Public </a:t>
                      </a:r>
                      <a:r>
                        <a:rPr kumimoji="0" lang="en-US" b="1" kern="1200" dirty="0">
                          <a:solidFill>
                            <a:schemeClr val="tx1"/>
                          </a:solidFill>
                          <a:latin typeface="Helvetica" pitchFamily="2" charset="0"/>
                          <a:ea typeface="+mn-ea"/>
                          <a:cs typeface="Arial" panose="020B0604020202020204" pitchFamily="34" charset="0"/>
                        </a:rPr>
                        <a:t>Official </a:t>
                      </a:r>
                      <a:r>
                        <a:rPr kumimoji="0" lang="en-US" kern="1200" dirty="0">
                          <a:solidFill>
                            <a:schemeClr val="tx1"/>
                          </a:solidFill>
                          <a:latin typeface="Helvetica" pitchFamily="2" charset="0"/>
                          <a:ea typeface="+mn-ea"/>
                          <a:cs typeface="Arial" panose="020B0604020202020204" pitchFamily="34" charset="0"/>
                        </a:rPr>
                        <a:t>(by a public official or at its instigation, or with the consent or </a:t>
                      </a:r>
                      <a:r>
                        <a:rPr kumimoji="0" lang="en-US" b="1" u="sng" kern="1200" dirty="0">
                          <a:solidFill>
                            <a:schemeClr val="tx1"/>
                          </a:solidFill>
                          <a:latin typeface="Helvetica" pitchFamily="2" charset="0"/>
                          <a:ea typeface="+mn-ea"/>
                          <a:cs typeface="Arial" panose="020B0604020202020204" pitchFamily="34" charset="0"/>
                        </a:rPr>
                        <a:t>acquiescence</a:t>
                      </a:r>
                      <a:r>
                        <a:rPr kumimoji="0" lang="en-US" kern="1200" dirty="0">
                          <a:solidFill>
                            <a:schemeClr val="tx1"/>
                          </a:solidFill>
                          <a:latin typeface="Helvetica" pitchFamily="2" charset="0"/>
                          <a:ea typeface="+mn-ea"/>
                          <a:cs typeface="Arial" panose="020B0604020202020204" pitchFamily="34" charset="0"/>
                        </a:rPr>
                        <a:t> of a public official or other person acting in an official capacity)</a:t>
                      </a:r>
                    </a:p>
                    <a:p>
                      <a:endParaRPr lang="en-US" dirty="0">
                        <a:latin typeface="Helvetica" pitchFamily="2"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Helvetica" pitchFamily="2" charset="0"/>
                          <a:cs typeface="Arial" panose="020B0604020202020204" pitchFamily="34" charset="0"/>
                        </a:rPr>
                        <a:t>Public </a:t>
                      </a:r>
                      <a:r>
                        <a:rPr kumimoji="0" lang="en-US" b="1" kern="1200" dirty="0">
                          <a:solidFill>
                            <a:schemeClr val="tx1"/>
                          </a:solidFill>
                          <a:latin typeface="Helvetica" pitchFamily="2" charset="0"/>
                          <a:ea typeface="+mn-ea"/>
                          <a:cs typeface="Arial" panose="020B0604020202020204" pitchFamily="34" charset="0"/>
                        </a:rPr>
                        <a:t>Official </a:t>
                      </a:r>
                      <a:r>
                        <a:rPr kumimoji="0" lang="en-US" kern="1200" dirty="0">
                          <a:solidFill>
                            <a:schemeClr val="tx1"/>
                          </a:solidFill>
                          <a:latin typeface="Helvetica" pitchFamily="2" charset="0"/>
                          <a:ea typeface="+mn-ea"/>
                          <a:cs typeface="Arial" panose="020B0604020202020204" pitchFamily="34" charset="0"/>
                        </a:rPr>
                        <a:t>(by a public official or at its instigation, or with the consent or acquiescence of a public official or other person acting in an official capacity)</a:t>
                      </a:r>
                    </a:p>
                  </a:txBody>
                  <a:tcPr/>
                </a:tc>
                <a:extLst>
                  <a:ext uri="{0D108BD9-81ED-4DB2-BD59-A6C34878D82A}">
                    <a16:rowId xmlns:a16="http://schemas.microsoft.com/office/drawing/2014/main" val="658327519"/>
                  </a:ext>
                </a:extLst>
              </a:tr>
              <a:tr h="505586">
                <a:tc>
                  <a:txBody>
                    <a:bodyPr/>
                    <a:lstStyle/>
                    <a:p>
                      <a:r>
                        <a:rPr lang="en-US" b="1" dirty="0">
                          <a:latin typeface="Helvetica" pitchFamily="2" charset="0"/>
                          <a:cs typeface="Arial" panose="020B0604020202020204" pitchFamily="34" charset="0"/>
                        </a:rPr>
                        <a:t>Intention</a:t>
                      </a:r>
                    </a:p>
                  </a:txBody>
                  <a:tcPr/>
                </a:tc>
                <a:tc>
                  <a:txBody>
                    <a:bodyPr/>
                    <a:lstStyle/>
                    <a:p>
                      <a:r>
                        <a:rPr lang="en-US" dirty="0">
                          <a:latin typeface="Helvetica" pitchFamily="2" charset="0"/>
                          <a:cs typeface="Arial" panose="020B0604020202020204" pitchFamily="34" charset="0"/>
                        </a:rPr>
                        <a:t>-</a:t>
                      </a:r>
                    </a:p>
                  </a:txBody>
                  <a:tcPr/>
                </a:tc>
                <a:extLst>
                  <a:ext uri="{0D108BD9-81ED-4DB2-BD59-A6C34878D82A}">
                    <a16:rowId xmlns:a16="http://schemas.microsoft.com/office/drawing/2014/main" val="2347926866"/>
                  </a:ext>
                </a:extLst>
              </a:tr>
              <a:tr h="872655">
                <a:tc>
                  <a:txBody>
                    <a:bodyPr/>
                    <a:lstStyle/>
                    <a:p>
                      <a:r>
                        <a:rPr lang="en-US" b="1" dirty="0">
                          <a:latin typeface="Helvetica" pitchFamily="2" charset="0"/>
                          <a:cs typeface="Arial" panose="020B0604020202020204" pitchFamily="34" charset="0"/>
                        </a:rPr>
                        <a:t>Purpose</a:t>
                      </a:r>
                      <a:r>
                        <a:rPr lang="en-US" dirty="0">
                          <a:latin typeface="Helvetica" pitchFamily="2" charset="0"/>
                          <a:cs typeface="Arial" panose="020B0604020202020204" pitchFamily="34" charset="0"/>
                        </a:rPr>
                        <a:t> (e.g. confession, discrimination, punishment)</a:t>
                      </a:r>
                    </a:p>
                  </a:txBody>
                  <a:tcPr/>
                </a:tc>
                <a:tc>
                  <a:txBody>
                    <a:bodyPr/>
                    <a:lstStyle/>
                    <a:p>
                      <a:r>
                        <a:rPr lang="en-US" dirty="0">
                          <a:latin typeface="Helvetica" pitchFamily="2" charset="0"/>
                          <a:cs typeface="Arial" panose="020B0604020202020204" pitchFamily="34" charset="0"/>
                        </a:rPr>
                        <a:t>-</a:t>
                      </a:r>
                    </a:p>
                  </a:txBody>
                  <a:tcPr/>
                </a:tc>
                <a:extLst>
                  <a:ext uri="{0D108BD9-81ED-4DB2-BD59-A6C34878D82A}">
                    <a16:rowId xmlns:a16="http://schemas.microsoft.com/office/drawing/2014/main" val="3900914787"/>
                  </a:ext>
                </a:extLst>
              </a:tr>
            </a:tbl>
          </a:graphicData>
        </a:graphic>
      </p:graphicFrame>
    </p:spTree>
    <p:extLst>
      <p:ext uri="{BB962C8B-B14F-4D97-AF65-F5344CB8AC3E}">
        <p14:creationId xmlns:p14="http://schemas.microsoft.com/office/powerpoint/2010/main" val="239788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C86A-C2A4-0845-8BD1-D9E9F901C838}"/>
              </a:ext>
            </a:extLst>
          </p:cNvPr>
          <p:cNvSpPr>
            <a:spLocks noGrp="1"/>
          </p:cNvSpPr>
          <p:nvPr>
            <p:ph type="title"/>
          </p:nvPr>
        </p:nvSpPr>
        <p:spPr/>
        <p:txBody>
          <a:bodyPr/>
          <a:lstStyle/>
          <a:p>
            <a:pPr>
              <a:defRPr/>
            </a:pPr>
            <a:r>
              <a:rPr lang="en-US" sz="3200" dirty="0">
                <a:solidFill>
                  <a:srgbClr val="546D7A"/>
                </a:solidFill>
                <a:ea typeface="ＭＳ Ｐゴシック" panose="020B0600070205080204" pitchFamily="34" charset="-128"/>
              </a:rPr>
              <a:t>CAT Recommendations on VAW</a:t>
            </a:r>
          </a:p>
        </p:txBody>
      </p:sp>
      <p:sp>
        <p:nvSpPr>
          <p:cNvPr id="3" name="Content Placeholder 2">
            <a:extLst>
              <a:ext uri="{FF2B5EF4-FFF2-40B4-BE49-F238E27FC236}">
                <a16:creationId xmlns:a16="http://schemas.microsoft.com/office/drawing/2014/main" id="{9D2CA5EB-1537-2743-A789-98B20DAD7ACC}"/>
              </a:ext>
            </a:extLst>
          </p:cNvPr>
          <p:cNvSpPr>
            <a:spLocks noGrp="1"/>
          </p:cNvSpPr>
          <p:nvPr>
            <p:ph sz="quarter" idx="1"/>
          </p:nvPr>
        </p:nvSpPr>
        <p:spPr>
          <a:xfrm>
            <a:off x="301625" y="3164747"/>
            <a:ext cx="8503920" cy="3693253"/>
          </a:xfrm>
        </p:spPr>
        <p:txBody>
          <a:bodyPr/>
          <a:lstStyle/>
          <a:p>
            <a:pPr marL="285750" indent="-285750" eaLnBrk="1" fontAlgn="auto" hangingPunct="1">
              <a:spcAft>
                <a:spcPts val="0"/>
              </a:spcAft>
              <a:buSzPct val="120000"/>
              <a:buFont typeface="Arial" panose="020B0604020202020204" pitchFamily="34" charset="0"/>
              <a:buChar char="•"/>
              <a:defRPr/>
            </a:pPr>
            <a:r>
              <a:rPr lang="en-US" sz="2000" dirty="0"/>
              <a:t>Child and forced marriage</a:t>
            </a:r>
          </a:p>
          <a:p>
            <a:pPr marL="285750" indent="-285750" eaLnBrk="1" fontAlgn="auto" hangingPunct="1">
              <a:spcAft>
                <a:spcPts val="0"/>
              </a:spcAft>
              <a:buSzPct val="120000"/>
              <a:buFont typeface="Arial" panose="020B0604020202020204" pitchFamily="34" charset="0"/>
              <a:buChar char="•"/>
              <a:defRPr/>
            </a:pPr>
            <a:r>
              <a:rPr lang="en-US" sz="2000" dirty="0"/>
              <a:t>Domestic violence</a:t>
            </a:r>
          </a:p>
          <a:p>
            <a:pPr marL="285750" indent="-285750" eaLnBrk="1" fontAlgn="auto" hangingPunct="1">
              <a:spcAft>
                <a:spcPts val="0"/>
              </a:spcAft>
              <a:buSzPct val="120000"/>
              <a:buFont typeface="Arial" panose="020B0604020202020204" pitchFamily="34" charset="0"/>
              <a:buChar char="•"/>
              <a:defRPr/>
            </a:pPr>
            <a:r>
              <a:rPr lang="en-US" sz="2000" dirty="0"/>
              <a:t>Rape</a:t>
            </a:r>
          </a:p>
          <a:p>
            <a:pPr marL="285750" indent="-285750" eaLnBrk="1" fontAlgn="auto" hangingPunct="1">
              <a:spcAft>
                <a:spcPts val="0"/>
              </a:spcAft>
              <a:buSzPct val="120000"/>
              <a:buFont typeface="Arial" panose="020B0604020202020204" pitchFamily="34" charset="0"/>
              <a:buChar char="•"/>
              <a:defRPr/>
            </a:pPr>
            <a:r>
              <a:rPr lang="en-US" sz="2000" dirty="0"/>
              <a:t>Trafficking</a:t>
            </a:r>
          </a:p>
          <a:p>
            <a:pPr marL="285750" indent="-285750" eaLnBrk="1" fontAlgn="auto" hangingPunct="1">
              <a:spcAft>
                <a:spcPts val="0"/>
              </a:spcAft>
              <a:buSzPct val="120000"/>
              <a:buFont typeface="Arial" panose="020B0604020202020204" pitchFamily="34" charset="0"/>
              <a:buChar char="•"/>
              <a:defRPr/>
            </a:pPr>
            <a:r>
              <a:rPr lang="en-US" sz="2000" dirty="0"/>
              <a:t>Reproductive violence (forced sterilization, ban on abortion), FGM</a:t>
            </a:r>
          </a:p>
          <a:p>
            <a:pPr marL="285750" indent="-285750" eaLnBrk="1" fontAlgn="auto" hangingPunct="1">
              <a:spcAft>
                <a:spcPts val="0"/>
              </a:spcAft>
              <a:buSzPct val="120000"/>
              <a:buFont typeface="Arial" panose="020B0604020202020204" pitchFamily="34" charset="0"/>
              <a:buChar char="•"/>
              <a:defRPr/>
            </a:pPr>
            <a:r>
              <a:rPr lang="en-US" sz="2000" dirty="0"/>
              <a:t>Violence during war and conflict</a:t>
            </a:r>
          </a:p>
          <a:p>
            <a:pPr marL="285750" indent="-285750" eaLnBrk="1" fontAlgn="auto" hangingPunct="1">
              <a:spcAft>
                <a:spcPts val="0"/>
              </a:spcAft>
              <a:buSzPct val="120000"/>
              <a:buFont typeface="Arial" panose="020B0604020202020204" pitchFamily="34" charset="0"/>
              <a:buChar char="•"/>
              <a:defRPr/>
            </a:pPr>
            <a:r>
              <a:rPr lang="en-US" sz="2000" dirty="0"/>
              <a:t>Honor crimes</a:t>
            </a:r>
          </a:p>
          <a:p>
            <a:pPr marL="285750" indent="-285750" eaLnBrk="1" fontAlgn="auto" hangingPunct="1">
              <a:spcAft>
                <a:spcPts val="0"/>
              </a:spcAft>
              <a:buSzPct val="120000"/>
              <a:buFont typeface="Arial" panose="020B0604020202020204" pitchFamily="34" charset="0"/>
              <a:buChar char="•"/>
              <a:defRPr/>
            </a:pPr>
            <a:r>
              <a:rPr lang="en-US" sz="2000" dirty="0"/>
              <a:t>Gender-based violence by state actors (e.g. in detention, at demonstrations etc.)</a:t>
            </a:r>
          </a:p>
          <a:p>
            <a:pPr marL="285750" indent="-285750" eaLnBrk="1" fontAlgn="auto" hangingPunct="1">
              <a:spcAft>
                <a:spcPts val="0"/>
              </a:spcAft>
              <a:buSzPct val="120000"/>
              <a:buFont typeface="Arial" panose="020B0604020202020204" pitchFamily="34" charset="0"/>
              <a:buChar char="•"/>
              <a:defRPr/>
            </a:pPr>
            <a:endParaRPr lang="en-US" sz="2100" dirty="0"/>
          </a:p>
          <a:p>
            <a:pPr marL="285750" indent="-285750" eaLnBrk="1" fontAlgn="auto" hangingPunct="1">
              <a:spcAft>
                <a:spcPts val="0"/>
              </a:spcAft>
              <a:buSzPct val="120000"/>
              <a:buFont typeface="Arial" panose="020B0604020202020204" pitchFamily="34" charset="0"/>
              <a:buChar char="•"/>
              <a:defRPr/>
            </a:pPr>
            <a:endParaRPr lang="en-US" dirty="0"/>
          </a:p>
        </p:txBody>
      </p:sp>
      <p:pic>
        <p:nvPicPr>
          <p:cNvPr id="5" name="Picture 4">
            <a:extLst>
              <a:ext uri="{FF2B5EF4-FFF2-40B4-BE49-F238E27FC236}">
                <a16:creationId xmlns:a16="http://schemas.microsoft.com/office/drawing/2014/main" id="{CE4CB1F3-A3A0-C440-A74B-A4C4820A92E5}"/>
              </a:ext>
            </a:extLst>
          </p:cNvPr>
          <p:cNvPicPr>
            <a:picLocks noChangeAspect="1"/>
          </p:cNvPicPr>
          <p:nvPr/>
        </p:nvPicPr>
        <p:blipFill>
          <a:blip r:embed="rId3"/>
          <a:stretch>
            <a:fillRect/>
          </a:stretch>
        </p:blipFill>
        <p:spPr>
          <a:xfrm>
            <a:off x="557531" y="1282628"/>
            <a:ext cx="3720555" cy="1683613"/>
          </a:xfrm>
          <a:prstGeom prst="rect">
            <a:avLst/>
          </a:prstGeom>
        </p:spPr>
      </p:pic>
      <p:pic>
        <p:nvPicPr>
          <p:cNvPr id="9" name="Picture 8">
            <a:extLst>
              <a:ext uri="{FF2B5EF4-FFF2-40B4-BE49-F238E27FC236}">
                <a16:creationId xmlns:a16="http://schemas.microsoft.com/office/drawing/2014/main" id="{2EE9AB0E-81D3-5249-B979-F908286E6D24}"/>
              </a:ext>
            </a:extLst>
          </p:cNvPr>
          <p:cNvPicPr>
            <a:picLocks noChangeAspect="1"/>
          </p:cNvPicPr>
          <p:nvPr/>
        </p:nvPicPr>
        <p:blipFill>
          <a:blip r:embed="rId4"/>
          <a:stretch>
            <a:fillRect/>
          </a:stretch>
        </p:blipFill>
        <p:spPr>
          <a:xfrm>
            <a:off x="5022395" y="1280966"/>
            <a:ext cx="3564074" cy="1685275"/>
          </a:xfrm>
          <a:prstGeom prst="rect">
            <a:avLst/>
          </a:prstGeom>
        </p:spPr>
      </p:pic>
    </p:spTree>
    <p:extLst>
      <p:ext uri="{BB962C8B-B14F-4D97-AF65-F5344CB8AC3E}">
        <p14:creationId xmlns:p14="http://schemas.microsoft.com/office/powerpoint/2010/main" val="118409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D71C-F6A7-0CEC-A261-20839A4D4F8D}"/>
              </a:ext>
            </a:extLst>
          </p:cNvPr>
          <p:cNvSpPr>
            <a:spLocks noGrp="1"/>
          </p:cNvSpPr>
          <p:nvPr>
            <p:ph type="title"/>
          </p:nvPr>
        </p:nvSpPr>
        <p:spPr/>
        <p:txBody>
          <a:bodyPr/>
          <a:lstStyle/>
          <a:p>
            <a:r>
              <a:rPr lang="en-CH" dirty="0"/>
              <a:t>Use of CAT by Women’s Rights </a:t>
            </a:r>
          </a:p>
        </p:txBody>
      </p:sp>
      <p:sp>
        <p:nvSpPr>
          <p:cNvPr id="3" name="Content Placeholder 2">
            <a:extLst>
              <a:ext uri="{FF2B5EF4-FFF2-40B4-BE49-F238E27FC236}">
                <a16:creationId xmlns:a16="http://schemas.microsoft.com/office/drawing/2014/main" id="{0079B2EC-A7F4-C76D-68F5-0597E2C9DB57}"/>
              </a:ext>
            </a:extLst>
          </p:cNvPr>
          <p:cNvSpPr>
            <a:spLocks noGrp="1"/>
          </p:cNvSpPr>
          <p:nvPr>
            <p:ph sz="quarter" idx="1"/>
          </p:nvPr>
        </p:nvSpPr>
        <p:spPr/>
        <p:txBody>
          <a:bodyPr/>
          <a:lstStyle/>
          <a:p>
            <a:r>
              <a:rPr lang="en-CH" dirty="0"/>
              <a:t>Despite the CAT addressing violence against women not many women’s rights organisations are making use of the CAT (State reviews)</a:t>
            </a:r>
          </a:p>
          <a:p>
            <a:r>
              <a:rPr lang="en-GB" dirty="0"/>
              <a:t>from 2015-2021, the CAT reviewed 92 countries, women’s rights organisations only submitted alternative reports in </a:t>
            </a:r>
            <a:r>
              <a:rPr lang="en-GB" b="1" dirty="0"/>
              <a:t>50%</a:t>
            </a:r>
            <a:r>
              <a:rPr lang="en-GB" dirty="0"/>
              <a:t> of these. </a:t>
            </a:r>
          </a:p>
          <a:p>
            <a:r>
              <a:rPr lang="en-GB" dirty="0"/>
              <a:t>Of the 969 organisations that submitted alternative reports (either single or joint reports with other CSOs) to these 92 country reviews, only 148 (or </a:t>
            </a:r>
            <a:r>
              <a:rPr lang="en-GB" b="1" dirty="0"/>
              <a:t>15%</a:t>
            </a:r>
            <a:r>
              <a:rPr lang="en-GB" dirty="0"/>
              <a:t>) were organisations that specifically deal with women’s rights. </a:t>
            </a:r>
          </a:p>
          <a:p>
            <a:r>
              <a:rPr lang="en-GB" dirty="0"/>
              <a:t>CAT not well informed about the root causes of VAW in a specific country and can consequently not formulate relevant and specific recommendations on how to address those root causes </a:t>
            </a:r>
            <a:endParaRPr lang="en-CH" dirty="0"/>
          </a:p>
        </p:txBody>
      </p:sp>
    </p:spTree>
    <p:extLst>
      <p:ext uri="{BB962C8B-B14F-4D97-AF65-F5344CB8AC3E}">
        <p14:creationId xmlns:p14="http://schemas.microsoft.com/office/powerpoint/2010/main" val="379347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D71C-F6A7-0CEC-A261-20839A4D4F8D}"/>
              </a:ext>
            </a:extLst>
          </p:cNvPr>
          <p:cNvSpPr>
            <a:spLocks noGrp="1"/>
          </p:cNvSpPr>
          <p:nvPr>
            <p:ph type="title"/>
          </p:nvPr>
        </p:nvSpPr>
        <p:spPr/>
        <p:txBody>
          <a:bodyPr/>
          <a:lstStyle/>
          <a:p>
            <a:r>
              <a:rPr lang="en-CH" dirty="0"/>
              <a:t>Use of CAT by Women’s Rights </a:t>
            </a:r>
          </a:p>
        </p:txBody>
      </p:sp>
      <p:sp>
        <p:nvSpPr>
          <p:cNvPr id="3" name="Content Placeholder 2">
            <a:extLst>
              <a:ext uri="{FF2B5EF4-FFF2-40B4-BE49-F238E27FC236}">
                <a16:creationId xmlns:a16="http://schemas.microsoft.com/office/drawing/2014/main" id="{0079B2EC-A7F4-C76D-68F5-0597E2C9DB57}"/>
              </a:ext>
            </a:extLst>
          </p:cNvPr>
          <p:cNvSpPr>
            <a:spLocks noGrp="1"/>
          </p:cNvSpPr>
          <p:nvPr>
            <p:ph sz="quarter" idx="1"/>
          </p:nvPr>
        </p:nvSpPr>
        <p:spPr>
          <a:xfrm>
            <a:off x="277016" y="1213559"/>
            <a:ext cx="5617598" cy="5121927"/>
          </a:xfrm>
        </p:spPr>
        <p:txBody>
          <a:bodyPr/>
          <a:lstStyle/>
          <a:p>
            <a:pPr marL="0" indent="0">
              <a:buNone/>
            </a:pPr>
            <a:r>
              <a:rPr lang="de-CH" dirty="0" err="1"/>
              <a:t>OMCT’s</a:t>
            </a:r>
            <a:r>
              <a:rPr lang="de-CH" dirty="0"/>
              <a:t> </a:t>
            </a:r>
            <a:r>
              <a:rPr lang="de-CH" dirty="0" err="1"/>
              <a:t>mission</a:t>
            </a:r>
            <a:r>
              <a:rPr lang="de-CH" dirty="0"/>
              <a:t> </a:t>
            </a:r>
            <a:r>
              <a:rPr lang="de-CH" dirty="0" err="1"/>
              <a:t>to</a:t>
            </a:r>
            <a:r>
              <a:rPr lang="de-CH" dirty="0"/>
              <a:t> </a:t>
            </a:r>
            <a:r>
              <a:rPr lang="de-CH" dirty="0" err="1"/>
              <a:t>reach</a:t>
            </a:r>
            <a:r>
              <a:rPr lang="de-CH" dirty="0"/>
              <a:t> </a:t>
            </a:r>
            <a:r>
              <a:rPr lang="de-CH" dirty="0" err="1"/>
              <a:t>more</a:t>
            </a:r>
            <a:r>
              <a:rPr lang="de-CH" dirty="0"/>
              <a:t> </a:t>
            </a:r>
            <a:r>
              <a:rPr lang="de-CH" dirty="0" err="1"/>
              <a:t>women’s</a:t>
            </a:r>
            <a:r>
              <a:rPr lang="de-CH" dirty="0"/>
              <a:t> </a:t>
            </a:r>
            <a:r>
              <a:rPr lang="de-CH" dirty="0" err="1"/>
              <a:t>rights</a:t>
            </a:r>
            <a:r>
              <a:rPr lang="de-CH" dirty="0"/>
              <a:t> </a:t>
            </a:r>
            <a:r>
              <a:rPr lang="de-CH" dirty="0" err="1"/>
              <a:t>organisations</a:t>
            </a:r>
            <a:r>
              <a:rPr lang="de-CH" dirty="0"/>
              <a:t> and </a:t>
            </a:r>
            <a:r>
              <a:rPr lang="de-CH" dirty="0" err="1"/>
              <a:t>lawyers</a:t>
            </a:r>
            <a:r>
              <a:rPr lang="de-CH" dirty="0"/>
              <a:t> </a:t>
            </a:r>
            <a:r>
              <a:rPr lang="de-CH" dirty="0" err="1"/>
              <a:t>to</a:t>
            </a:r>
            <a:r>
              <a:rPr lang="de-CH" dirty="0"/>
              <a:t> </a:t>
            </a:r>
            <a:r>
              <a:rPr lang="de-CH" dirty="0" err="1"/>
              <a:t>use</a:t>
            </a:r>
            <a:r>
              <a:rPr lang="de-CH" dirty="0"/>
              <a:t> anti-</a:t>
            </a:r>
            <a:r>
              <a:rPr lang="de-CH" dirty="0" err="1"/>
              <a:t>torture</a:t>
            </a:r>
            <a:r>
              <a:rPr lang="de-CH" dirty="0"/>
              <a:t> </a:t>
            </a:r>
            <a:r>
              <a:rPr lang="de-CH" dirty="0" err="1"/>
              <a:t>framework</a:t>
            </a:r>
            <a:r>
              <a:rPr lang="de-CH" dirty="0"/>
              <a:t> </a:t>
            </a:r>
            <a:r>
              <a:rPr lang="de-CH" dirty="0" err="1"/>
              <a:t>including</a:t>
            </a:r>
            <a:r>
              <a:rPr lang="de-CH" dirty="0"/>
              <a:t> CAT </a:t>
            </a:r>
            <a:r>
              <a:rPr lang="de-CH" dirty="0" err="1"/>
              <a:t>when</a:t>
            </a:r>
            <a:r>
              <a:rPr lang="de-CH" dirty="0"/>
              <a:t> in </a:t>
            </a:r>
            <a:r>
              <a:rPr lang="de-CH" dirty="0" err="1"/>
              <a:t>context</a:t>
            </a:r>
            <a:r>
              <a:rPr lang="de-CH" dirty="0"/>
              <a:t> </a:t>
            </a:r>
            <a:r>
              <a:rPr lang="de-CH" dirty="0" err="1"/>
              <a:t>of</a:t>
            </a:r>
            <a:r>
              <a:rPr lang="de-CH" dirty="0"/>
              <a:t> VAW </a:t>
            </a:r>
            <a:r>
              <a:rPr lang="de-CH" dirty="0" err="1"/>
              <a:t>because</a:t>
            </a:r>
            <a:r>
              <a:rPr lang="de-CH" dirty="0"/>
              <a:t>:</a:t>
            </a:r>
          </a:p>
          <a:p>
            <a:pPr marL="0" indent="0">
              <a:buNone/>
            </a:pPr>
            <a:endParaRPr lang="de-CH" dirty="0"/>
          </a:p>
          <a:p>
            <a:r>
              <a:rPr lang="en-GB" dirty="0"/>
              <a:t>S</a:t>
            </a:r>
            <a:r>
              <a:rPr lang="en-CH" dirty="0"/>
              <a:t>pecial stygma and gravity</a:t>
            </a:r>
          </a:p>
          <a:p>
            <a:r>
              <a:rPr lang="en-GB" dirty="0"/>
              <a:t>N</a:t>
            </a:r>
            <a:r>
              <a:rPr lang="en-CH" dirty="0"/>
              <a:t>o exception or justification</a:t>
            </a:r>
          </a:p>
          <a:p>
            <a:r>
              <a:rPr lang="en-CH" dirty="0"/>
              <a:t>Obligation to criminalize and prosecute </a:t>
            </a:r>
          </a:p>
          <a:p>
            <a:r>
              <a:rPr lang="en-CH" dirty="0"/>
              <a:t>Obligation to redress and provide rehabilitation </a:t>
            </a:r>
          </a:p>
          <a:p>
            <a:r>
              <a:rPr lang="en-GB" dirty="0"/>
              <a:t>Obligation to take preventative measures that address the root causes</a:t>
            </a:r>
          </a:p>
          <a:p>
            <a:r>
              <a:rPr lang="en-GB" dirty="0"/>
              <a:t>Adding torture perspective adds other actors</a:t>
            </a:r>
          </a:p>
          <a:p>
            <a:endParaRPr lang="en-CH" dirty="0"/>
          </a:p>
        </p:txBody>
      </p:sp>
      <p:pic>
        <p:nvPicPr>
          <p:cNvPr id="5" name="Network.jpg">
            <a:extLst>
              <a:ext uri="{FF2B5EF4-FFF2-40B4-BE49-F238E27FC236}">
                <a16:creationId xmlns:a16="http://schemas.microsoft.com/office/drawing/2014/main" id="{1661B9D8-6289-0BC6-672C-096C112913EB}"/>
              </a:ext>
            </a:extLst>
          </p:cNvPr>
          <p:cNvPicPr>
            <a:picLocks noChangeAspect="1"/>
          </p:cNvPicPr>
          <p:nvPr/>
        </p:nvPicPr>
        <p:blipFill>
          <a:blip r:embed="rId2"/>
          <a:srcRect l="4392" t="261" r="787" b="1352"/>
          <a:stretch>
            <a:fillRect/>
          </a:stretch>
        </p:blipFill>
        <p:spPr>
          <a:xfrm>
            <a:off x="6055409" y="1213559"/>
            <a:ext cx="2811575" cy="2884912"/>
          </a:xfrm>
          <a:prstGeom prst="rect">
            <a:avLst/>
          </a:prstGeom>
        </p:spPr>
      </p:pic>
    </p:spTree>
    <p:extLst>
      <p:ext uri="{BB962C8B-B14F-4D97-AF65-F5344CB8AC3E}">
        <p14:creationId xmlns:p14="http://schemas.microsoft.com/office/powerpoint/2010/main" val="29931749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16369</TotalTime>
  <Words>1254</Words>
  <Application>Microsoft Macintosh PowerPoint</Application>
  <PresentationFormat>On-screen Show (4:3)</PresentationFormat>
  <Paragraphs>108</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Georgia</vt:lpstr>
      <vt:lpstr>Helvetica</vt:lpstr>
      <vt:lpstr>Times New Roman</vt:lpstr>
      <vt:lpstr>Wingdings</vt:lpstr>
      <vt:lpstr>Wingdings 2</vt:lpstr>
      <vt:lpstr>Civil</vt:lpstr>
      <vt:lpstr>  </vt:lpstr>
      <vt:lpstr>World Organisation against Torture</vt:lpstr>
      <vt:lpstr>Violence against Women under the CAT Convention</vt:lpstr>
      <vt:lpstr>Violence against Women under the CAT Convention</vt:lpstr>
      <vt:lpstr>Due Diligence</vt:lpstr>
      <vt:lpstr>Definition of Torture and CIDT</vt:lpstr>
      <vt:lpstr>CAT Recommendations on VAW</vt:lpstr>
      <vt:lpstr>Use of CAT by Women’s Rights </vt:lpstr>
      <vt:lpstr>Use of CAT by Women’s Rights </vt:lpstr>
      <vt:lpstr>Domestic Impact of CAT on VAW</vt:lpstr>
      <vt:lpstr>State Violence against Women and Detention</vt:lpstr>
      <vt:lpstr>Litigation for VAW before the CAT</vt:lpstr>
      <vt:lpstr>Litigation Barriers </vt:lpstr>
      <vt:lpstr>Resources</vt:lpstr>
      <vt:lpstr>          </vt:lpstr>
      <vt:lpstr>State-led violence before CEDAW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preparación para presentación de informe alternativo al Comité de Derechos Humanos</dc:title>
  <dc:creator>OMCT</dc:creator>
  <cp:lastModifiedBy>Nicole Buerli</cp:lastModifiedBy>
  <cp:revision>418</cp:revision>
  <cp:lastPrinted>2019-04-05T11:50:26Z</cp:lastPrinted>
  <dcterms:created xsi:type="dcterms:W3CDTF">2012-09-07T08:33:56Z</dcterms:created>
  <dcterms:modified xsi:type="dcterms:W3CDTF">2023-06-13T16:51:41Z</dcterms:modified>
</cp:coreProperties>
</file>