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embeddedFontLst>
    <p:embeddedFont>
      <p:font typeface="Raleway"/>
      <p:regular r:id="rId25"/>
      <p:bold r:id="rId26"/>
      <p:italic r:id="rId27"/>
      <p:boldItalic r:id="rId28"/>
    </p:embeddedFont>
    <p:embeddedFont>
      <p:font typeface="Source Sans Pr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6621767-64B2-40B3-AEE9-52B48311A1C1}">
  <a:tblStyle styleId="{C6621767-64B2-40B3-AEE9-52B48311A1C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Raleway-bold.fntdata"/><Relationship Id="rId25" Type="http://schemas.openxmlformats.org/officeDocument/2006/relationships/font" Target="fonts/Raleway-regular.fntdata"/><Relationship Id="rId28" Type="http://schemas.openxmlformats.org/officeDocument/2006/relationships/font" Target="fonts/Raleway-boldItalic.fntdata"/><Relationship Id="rId27" Type="http://schemas.openxmlformats.org/officeDocument/2006/relationships/font" Target="fonts/Raleway-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SourceSansPro-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SourceSansPro-italic.fntdata"/><Relationship Id="rId30" Type="http://schemas.openxmlformats.org/officeDocument/2006/relationships/font" Target="fonts/SourceSansPro-bold.fntdata"/><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font" Target="fonts/SourceSansPro-bold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e1d33dd897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e1d33dd89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e1d33dd897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e1d33dd897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e1d33dd897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e1d33dd897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e1d33dd897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e1d33dd897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e1d33dd897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e1d33dd897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e1d33dd897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e1d33dd897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e1d33dd897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e1d33dd897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e1d33dd897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e1d33dd897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e1d33dd897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e1d33dd897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e1d33dd897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e1d33dd897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e1d33dd897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e1d33dd897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e1d33dd897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e1d33dd897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e1d33dd897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e1d33dd897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e1d33dd897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e1d33dd897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e1d33dd897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e1d33dd897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e1d33dd897_2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e1d33dd897_2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e1d33dd897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e1d33dd897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485875" y="264475"/>
            <a:ext cx="8183700" cy="14736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2" name="Google Shape;12;p2"/>
          <p:cNvSpPr txBox="1"/>
          <p:nvPr>
            <p:ph idx="1" type="subTitle"/>
          </p:nvPr>
        </p:nvSpPr>
        <p:spPr>
          <a:xfrm>
            <a:off x="485875" y="1738075"/>
            <a:ext cx="8183700" cy="861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1"/>
          <p:cNvSpPr txBox="1"/>
          <p:nvPr>
            <p:ph hasCustomPrompt="1" type="title"/>
          </p:nvPr>
        </p:nvSpPr>
        <p:spPr>
          <a:xfrm>
            <a:off x="311700" y="743001"/>
            <a:ext cx="8520600" cy="200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p:nvPr>
            <p:ph idx="1" type="body"/>
          </p:nvPr>
        </p:nvSpPr>
        <p:spPr>
          <a:xfrm>
            <a:off x="311700" y="2845182"/>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txBox="1"/>
          <p:nvPr>
            <p:ph type="title"/>
          </p:nvPr>
        </p:nvSpPr>
        <p:spPr>
          <a:xfrm>
            <a:off x="485875" y="1714500"/>
            <a:ext cx="8183700" cy="785700"/>
          </a:xfrm>
          <a:prstGeom prst="rect">
            <a:avLst/>
          </a:prstGeom>
        </p:spPr>
        <p:txBody>
          <a:bodyPr anchorCtr="0" anchor="b"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7" name="Google Shape;17;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9" name="Google Shape;29;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34" name="Shape 34"/>
        <p:cNvGrpSpPr/>
        <p:nvPr/>
      </p:nvGrpSpPr>
      <p:grpSpPr>
        <a:xfrm>
          <a:off x="0" y="0"/>
          <a:ext cx="0" cy="0"/>
          <a:chOff x="0" y="0"/>
          <a:chExt cx="0" cy="0"/>
        </a:xfrm>
      </p:grpSpPr>
      <p:sp>
        <p:nvSpPr>
          <p:cNvPr id="35" name="Google Shape;35;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6" name="Google Shape;36;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 name="Google Shape;39;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0" name="Google Shape;40;p9"/>
          <p:cNvSpPr txBox="1"/>
          <p:nvPr>
            <p:ph type="title"/>
          </p:nvPr>
        </p:nvSpPr>
        <p:spPr>
          <a:xfrm>
            <a:off x="265500" y="1181700"/>
            <a:ext cx="4045200" cy="153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1" name="Google Shape;41;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3" name="Google Shape;43;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None/>
              <a:defRPr sz="2100"/>
            </a:lvl1pPr>
          </a:lstStyle>
          <a:p/>
        </p:txBody>
      </p:sp>
      <p:sp>
        <p:nvSpPr>
          <p:cNvPr id="46" name="Google Shape;46;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l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indent="-317500" lvl="1" marL="914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indent="-317500" lvl="2" marL="1371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indent="-317500" lvl="3" marL="1828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indent="-317500" lvl="4" marL="22860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indent="-317500" lvl="5" marL="27432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indent="-317500" lvl="6" marL="3200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indent="-317500" lvl="7" marL="3657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indent="-317500" lvl="8" marL="4114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485875" y="264475"/>
            <a:ext cx="8183700" cy="1473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Technology Facilitated Gender Based Violence</a:t>
            </a:r>
            <a:endParaRPr/>
          </a:p>
        </p:txBody>
      </p:sp>
      <p:sp>
        <p:nvSpPr>
          <p:cNvPr id="59" name="Google Shape;59;p13"/>
          <p:cNvSpPr txBox="1"/>
          <p:nvPr>
            <p:ph idx="1" type="subTitle"/>
          </p:nvPr>
        </p:nvSpPr>
        <p:spPr>
          <a:xfrm>
            <a:off x="485875" y="1738075"/>
            <a:ext cx="8183700" cy="8610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en"/>
              <a:t>International Feminist Legal Network</a:t>
            </a:r>
            <a:endParaRPr/>
          </a:p>
          <a:p>
            <a:pPr indent="0" lvl="0" marL="0" rtl="0" algn="l">
              <a:spcBef>
                <a:spcPts val="0"/>
              </a:spcBef>
              <a:spcAft>
                <a:spcPts val="0"/>
              </a:spcAft>
              <a:buNone/>
            </a:pPr>
            <a:r>
              <a:rPr lang="en"/>
              <a:t>Nighat Dad</a:t>
            </a:r>
            <a:endParaRPr/>
          </a:p>
          <a:p>
            <a:pPr indent="0" lvl="0" marL="0" rtl="0" algn="l">
              <a:spcBef>
                <a:spcPts val="0"/>
              </a:spcBef>
              <a:spcAft>
                <a:spcPts val="0"/>
              </a:spcAft>
              <a:buNone/>
            </a:pPr>
            <a:r>
              <a:rPr lang="en"/>
              <a:t>April 26,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Removal and Blocking of Unlawful Online Content (Procedure, Oversight and Safeguards), Rules 2021 </a:t>
            </a:r>
            <a:endParaRPr/>
          </a:p>
        </p:txBody>
      </p:sp>
      <p:sp>
        <p:nvSpPr>
          <p:cNvPr id="112" name="Google Shape;112;p22"/>
          <p:cNvSpPr txBox="1"/>
          <p:nvPr>
            <p:ph idx="1" type="body"/>
          </p:nvPr>
        </p:nvSpPr>
        <p:spPr>
          <a:xfrm>
            <a:off x="311700" y="1412400"/>
            <a:ext cx="8520600" cy="3156600"/>
          </a:xfrm>
          <a:prstGeom prst="rect">
            <a:avLst/>
          </a:prstGeom>
        </p:spPr>
        <p:txBody>
          <a:bodyPr anchorCtr="0" anchor="t" bIns="91425" lIns="91425" spcFirstLastPara="1" rIns="91425" wrap="square" tIns="91425">
            <a:normAutofit lnSpcReduction="20000"/>
          </a:bodyPr>
          <a:lstStyle/>
          <a:p>
            <a:pPr indent="-368300" lvl="0" marL="457200" rtl="0" algn="l">
              <a:spcBef>
                <a:spcPts val="0"/>
              </a:spcBef>
              <a:spcAft>
                <a:spcPts val="0"/>
              </a:spcAft>
              <a:buSzPts val="2200"/>
              <a:buChar char="●"/>
            </a:pPr>
            <a:r>
              <a:rPr lang="en" sz="2200"/>
              <a:t>The Rules were enacted under section 37 of PECA provide wide powers to the government to block and remove content.</a:t>
            </a:r>
            <a:endParaRPr sz="2200"/>
          </a:p>
          <a:p>
            <a:pPr indent="-368300" lvl="0" marL="457200" rtl="0" algn="l">
              <a:spcBef>
                <a:spcPts val="0"/>
              </a:spcBef>
              <a:spcAft>
                <a:spcPts val="0"/>
              </a:spcAft>
              <a:buSzPts val="2200"/>
              <a:buChar char="●"/>
            </a:pPr>
            <a:r>
              <a:rPr lang="en" sz="2200"/>
              <a:t>Content is allowed to be removed by the Pakistan Telecommunications Authority (PTA) under the following criteria:</a:t>
            </a:r>
            <a:endParaRPr sz="2200"/>
          </a:p>
          <a:p>
            <a:pPr indent="-368300" lvl="1" marL="914400" rtl="0" algn="l">
              <a:spcBef>
                <a:spcPts val="0"/>
              </a:spcBef>
              <a:spcAft>
                <a:spcPts val="0"/>
              </a:spcAft>
              <a:buSzPts val="2200"/>
              <a:buChar char="○"/>
            </a:pPr>
            <a:r>
              <a:rPr lang="en" sz="2200"/>
              <a:t>Glory of Islam</a:t>
            </a:r>
            <a:endParaRPr sz="2200"/>
          </a:p>
          <a:p>
            <a:pPr indent="-368300" lvl="1" marL="914400" rtl="0" algn="l">
              <a:spcBef>
                <a:spcPts val="0"/>
              </a:spcBef>
              <a:spcAft>
                <a:spcPts val="0"/>
              </a:spcAft>
              <a:buSzPts val="2200"/>
              <a:buChar char="○"/>
            </a:pPr>
            <a:r>
              <a:rPr lang="en" sz="2200"/>
              <a:t>Security of Pakistan</a:t>
            </a:r>
            <a:endParaRPr sz="2200"/>
          </a:p>
          <a:p>
            <a:pPr indent="-368300" lvl="1" marL="914400" rtl="0" algn="l">
              <a:spcBef>
                <a:spcPts val="0"/>
              </a:spcBef>
              <a:spcAft>
                <a:spcPts val="0"/>
              </a:spcAft>
              <a:buSzPts val="2200"/>
              <a:buChar char="○"/>
            </a:pPr>
            <a:r>
              <a:rPr lang="en" sz="2200"/>
              <a:t>Public Order</a:t>
            </a:r>
            <a:endParaRPr sz="2200"/>
          </a:p>
          <a:p>
            <a:pPr indent="-368300" lvl="1" marL="914400" rtl="0" algn="l">
              <a:spcBef>
                <a:spcPts val="0"/>
              </a:spcBef>
              <a:spcAft>
                <a:spcPts val="0"/>
              </a:spcAft>
              <a:buSzPts val="2200"/>
              <a:buChar char="○"/>
            </a:pPr>
            <a:r>
              <a:rPr lang="en" sz="2200"/>
              <a:t>Decency and Morality</a:t>
            </a:r>
            <a:endParaRPr sz="2200"/>
          </a:p>
          <a:p>
            <a:pPr indent="-368300" lvl="1" marL="914400" rtl="0" algn="l">
              <a:spcBef>
                <a:spcPts val="0"/>
              </a:spcBef>
              <a:spcAft>
                <a:spcPts val="0"/>
              </a:spcAft>
              <a:buSzPts val="2200"/>
              <a:buChar char="○"/>
            </a:pPr>
            <a:r>
              <a:rPr lang="en" sz="2200"/>
              <a:t>Integrity or defence of Pakistan</a:t>
            </a: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Removal and Blocking of Unlawful Online Content (Procedure, Oversight and Safeguards), Rules 2021 </a:t>
            </a:r>
            <a:endParaRPr/>
          </a:p>
        </p:txBody>
      </p:sp>
      <p:sp>
        <p:nvSpPr>
          <p:cNvPr id="118" name="Google Shape;118;p23"/>
          <p:cNvSpPr txBox="1"/>
          <p:nvPr>
            <p:ph idx="1" type="body"/>
          </p:nvPr>
        </p:nvSpPr>
        <p:spPr>
          <a:xfrm>
            <a:off x="311700" y="1412400"/>
            <a:ext cx="8520600" cy="3156600"/>
          </a:xfrm>
          <a:prstGeom prst="rect">
            <a:avLst/>
          </a:prstGeom>
        </p:spPr>
        <p:txBody>
          <a:bodyPr anchorCtr="0" anchor="t" bIns="91425" lIns="91425" spcFirstLastPara="1" rIns="91425" wrap="square" tIns="91425">
            <a:normAutofit lnSpcReduction="20000"/>
          </a:bodyPr>
          <a:lstStyle/>
          <a:p>
            <a:pPr indent="-368300" lvl="0" marL="457200" rtl="0" algn="l">
              <a:spcBef>
                <a:spcPts val="0"/>
              </a:spcBef>
              <a:spcAft>
                <a:spcPts val="0"/>
              </a:spcAft>
              <a:buSzPts val="2200"/>
              <a:buChar char="●"/>
            </a:pPr>
            <a:r>
              <a:rPr lang="en" sz="2200"/>
              <a:t>Social media companies are required to remove content within 48 hours, or 12 hours in case of “emergencies” (Rule 5(2)).</a:t>
            </a:r>
            <a:endParaRPr sz="2200"/>
          </a:p>
          <a:p>
            <a:pPr indent="-368300" lvl="0" marL="457200" rtl="0" algn="l">
              <a:spcBef>
                <a:spcPts val="0"/>
              </a:spcBef>
              <a:spcAft>
                <a:spcPts val="0"/>
              </a:spcAft>
              <a:buSzPts val="2200"/>
              <a:buChar char="●"/>
            </a:pPr>
            <a:r>
              <a:rPr lang="en" sz="2200"/>
              <a:t>Allows for “degrading”, wholesale block, and imposition of fine of social media companies for non-compliance with these orders (Rule 5(7)(ii)).</a:t>
            </a:r>
            <a:endParaRPr sz="2200"/>
          </a:p>
          <a:p>
            <a:pPr indent="-368300" lvl="0" marL="457200" rtl="0" algn="l">
              <a:spcBef>
                <a:spcPts val="0"/>
              </a:spcBef>
              <a:spcAft>
                <a:spcPts val="0"/>
              </a:spcAft>
              <a:buSzPts val="2200"/>
              <a:buChar char="●"/>
            </a:pPr>
            <a:r>
              <a:rPr lang="en" sz="2200"/>
              <a:t>Has led to the removal of content related to women under grab of “morality”, leading to bans on TikTok and various dating sites.</a:t>
            </a:r>
            <a:endParaRPr sz="2200"/>
          </a:p>
          <a:p>
            <a:pPr indent="-368300" lvl="0" marL="457200" rtl="0" algn="l">
              <a:spcBef>
                <a:spcPts val="0"/>
              </a:spcBef>
              <a:spcAft>
                <a:spcPts val="0"/>
              </a:spcAft>
              <a:buSzPts val="2200"/>
              <a:buChar char="●"/>
            </a:pPr>
            <a:r>
              <a:rPr lang="en" sz="2200"/>
              <a:t>Social media companies are required to open offices inside Pakistan and keep personal data on servers inside the country (Rule 7).</a:t>
            </a: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485875" y="1714500"/>
            <a:ext cx="8183700" cy="785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Challenges from a Feminist Perspective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29" name="Google Shape;129;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Char char="●"/>
            </a:pPr>
            <a:r>
              <a:rPr lang="en" sz="2000"/>
              <a:t>Lack of resources of LEAs to deal with all cases of TFGBV - lack of staff</a:t>
            </a:r>
            <a:endParaRPr sz="2000"/>
          </a:p>
          <a:p>
            <a:pPr indent="-355600" lvl="0" marL="457200" rtl="0" algn="l">
              <a:spcBef>
                <a:spcPts val="0"/>
              </a:spcBef>
              <a:spcAft>
                <a:spcPts val="0"/>
              </a:spcAft>
              <a:buSzPts val="2000"/>
              <a:buChar char="●"/>
            </a:pPr>
            <a:r>
              <a:rPr lang="en" sz="2000"/>
              <a:t>Lack of capacity of LEAS - lacking forensic capacity</a:t>
            </a:r>
            <a:endParaRPr sz="2000"/>
          </a:p>
          <a:p>
            <a:pPr indent="-330200" lvl="1" marL="914400" rtl="0" algn="l">
              <a:spcBef>
                <a:spcPts val="0"/>
              </a:spcBef>
              <a:spcAft>
                <a:spcPts val="0"/>
              </a:spcAft>
              <a:buSzPts val="1600"/>
              <a:buChar char="○"/>
            </a:pPr>
            <a:r>
              <a:rPr lang="en" sz="1600"/>
              <a:t>In Punjab alone in 2021, out of the 102,356 complaints made only 15,932 of them passed the criteria for initiating inquiries. A total of 1,202 cases were registered under relevant sections of the Prevention of Electronic Crimes Act and 1,300 suspects were arrested.</a:t>
            </a:r>
            <a:endParaRPr sz="1600"/>
          </a:p>
          <a:p>
            <a:pPr indent="-355600" lvl="0" marL="457200" rtl="0" algn="l">
              <a:spcBef>
                <a:spcPts val="0"/>
              </a:spcBef>
              <a:spcAft>
                <a:spcPts val="0"/>
              </a:spcAft>
              <a:buSzPts val="2000"/>
              <a:buChar char="●"/>
            </a:pPr>
            <a:r>
              <a:rPr lang="en" sz="2000"/>
              <a:t>Lack of gender-sensitivity of LEAs - victim blaming and hostile environment for survivors</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5" name="Google Shape;135;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en" sz="2100"/>
              <a:t>Laws are often weaponized against women rather than being used to protect them</a:t>
            </a:r>
            <a:endParaRPr sz="2100"/>
          </a:p>
          <a:p>
            <a:pPr indent="-336550" lvl="1" marL="914400" rtl="0" algn="l">
              <a:spcBef>
                <a:spcPts val="0"/>
              </a:spcBef>
              <a:spcAft>
                <a:spcPts val="0"/>
              </a:spcAft>
              <a:buSzPts val="1700"/>
              <a:buChar char="○"/>
            </a:pPr>
            <a:r>
              <a:rPr lang="en" sz="1700"/>
              <a:t>Criminal defamation cases against survivors</a:t>
            </a:r>
            <a:endParaRPr sz="1700"/>
          </a:p>
          <a:p>
            <a:pPr indent="-361950" lvl="0" marL="457200" rtl="0" algn="l">
              <a:spcBef>
                <a:spcPts val="0"/>
              </a:spcBef>
              <a:spcAft>
                <a:spcPts val="0"/>
              </a:spcAft>
              <a:buSzPts val="2100"/>
              <a:buChar char="●"/>
            </a:pPr>
            <a:r>
              <a:rPr lang="en" sz="2100"/>
              <a:t>Lack of </a:t>
            </a:r>
            <a:r>
              <a:rPr lang="en" sz="2100"/>
              <a:t>training</a:t>
            </a:r>
            <a:r>
              <a:rPr lang="en" sz="2100"/>
              <a:t> and capacity of judges leading to </a:t>
            </a:r>
            <a:r>
              <a:rPr lang="en" sz="2100"/>
              <a:t>inadequate</a:t>
            </a:r>
            <a:r>
              <a:rPr lang="en" sz="2100"/>
              <a:t> jurisprudence</a:t>
            </a:r>
            <a:endParaRPr sz="2100"/>
          </a:p>
          <a:p>
            <a:pPr indent="-361950" lvl="0" marL="457200" rtl="0" algn="l">
              <a:spcBef>
                <a:spcPts val="0"/>
              </a:spcBef>
              <a:spcAft>
                <a:spcPts val="0"/>
              </a:spcAft>
              <a:buSzPts val="2100"/>
              <a:buChar char="●"/>
            </a:pPr>
            <a:r>
              <a:rPr lang="en" sz="2100"/>
              <a:t>Lack of psycho-social support provided to </a:t>
            </a:r>
            <a:r>
              <a:rPr lang="en" sz="2100"/>
              <a:t>survivors</a:t>
            </a:r>
            <a:endParaRPr sz="2100"/>
          </a:p>
          <a:p>
            <a:pPr indent="-361950" lvl="0" marL="457200" rtl="0" algn="l">
              <a:spcBef>
                <a:spcPts val="0"/>
              </a:spcBef>
              <a:spcAft>
                <a:spcPts val="0"/>
              </a:spcAft>
              <a:buSzPts val="2100"/>
              <a:buChar char="●"/>
            </a:pPr>
            <a:r>
              <a:rPr lang="en" sz="2100"/>
              <a:t>Inadequate content moderation in local languages to remove harmful content for Pakistani women</a:t>
            </a:r>
            <a:endParaRPr sz="2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485875" y="1714500"/>
            <a:ext cx="8183700" cy="785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Reflections for the Larger South Asia region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46" name="Google Shape;146;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Across South Asia there is trend towards over-broad legislation and criminalisation of online content.</a:t>
            </a:r>
            <a:endParaRPr/>
          </a:p>
          <a:p>
            <a:pPr indent="-342900" lvl="0" marL="457200" rtl="0" algn="l">
              <a:spcBef>
                <a:spcPts val="0"/>
              </a:spcBef>
              <a:spcAft>
                <a:spcPts val="0"/>
              </a:spcAft>
              <a:buSzPts val="1800"/>
              <a:buChar char="●"/>
            </a:pPr>
            <a:r>
              <a:rPr b="1" lang="en"/>
              <a:t>India</a:t>
            </a:r>
            <a:r>
              <a:rPr lang="en"/>
              <a:t> has several laws that criminalize cyber harassment, including the Information Technology Act, which includes provisions on cyber stalking, cyberbullying, and publishing sexually explicit material without consent.</a:t>
            </a:r>
            <a:endParaRPr/>
          </a:p>
          <a:p>
            <a:pPr indent="-342900" lvl="0" marL="457200" rtl="0" algn="l">
              <a:spcBef>
                <a:spcPts val="0"/>
              </a:spcBef>
              <a:spcAft>
                <a:spcPts val="0"/>
              </a:spcAft>
              <a:buSzPts val="1800"/>
              <a:buChar char="●"/>
            </a:pPr>
            <a:r>
              <a:rPr lang="en"/>
              <a:t>Section 67 of the Information Technology Act states that when any obscene material is published, transmitted or caused to be published in any electronic form, then it is a crime of obscenity, punishable with imprisonment for up to 5 years with fine of up to Rs. 1 lakh.</a:t>
            </a:r>
            <a:endParaRPr/>
          </a:p>
          <a:p>
            <a:pPr indent="-317500" lvl="1" marL="914400" rtl="0" algn="l">
              <a:spcBef>
                <a:spcPts val="0"/>
              </a:spcBef>
              <a:spcAft>
                <a:spcPts val="0"/>
              </a:spcAft>
              <a:buSzPts val="1400"/>
              <a:buChar char="○"/>
            </a:pPr>
            <a:r>
              <a:rPr lang="en"/>
              <a:t>Section 66A of the Indian IT Act, was set aside by the Supreme Court of India in 2015 which criminalised a person posting offensive messages.</a:t>
            </a:r>
            <a:endParaRPr/>
          </a:p>
          <a:p>
            <a:pPr indent="-317500" lvl="1" marL="914400" rtl="0" algn="l">
              <a:spcBef>
                <a:spcPts val="0"/>
              </a:spcBef>
              <a:spcAft>
                <a:spcPts val="0"/>
              </a:spcAft>
              <a:buSzPts val="1400"/>
              <a:buChar char="○"/>
            </a:pPr>
            <a:r>
              <a:rPr lang="en"/>
              <a:t>The Section however continued to be in use, and in 2022 the court passed another ordered the police force not to file cases under the Section.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9"/>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2" name="Google Shape;152;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Bangladesh</a:t>
            </a:r>
            <a:r>
              <a:rPr lang="en"/>
              <a:t>: Digital Security Act 2018</a:t>
            </a:r>
            <a:endParaRPr/>
          </a:p>
          <a:p>
            <a:pPr indent="-317500" lvl="1" marL="914400" rtl="0" algn="l">
              <a:spcBef>
                <a:spcPts val="0"/>
              </a:spcBef>
              <a:spcAft>
                <a:spcPts val="0"/>
              </a:spcAft>
              <a:buSzPts val="1400"/>
              <a:buChar char="○"/>
            </a:pPr>
            <a:r>
              <a:rPr lang="en"/>
              <a:t>Includes provisions on cyber harassment, including cyber stalking, cyberbullying, and publishing false or defamatory information about someone online.</a:t>
            </a:r>
            <a:endParaRPr/>
          </a:p>
          <a:p>
            <a:pPr indent="-317500" lvl="1" marL="914400" rtl="0" algn="l">
              <a:spcBef>
                <a:spcPts val="0"/>
              </a:spcBef>
              <a:spcAft>
                <a:spcPts val="0"/>
              </a:spcAft>
              <a:buSzPts val="1400"/>
              <a:buChar char="○"/>
            </a:pPr>
            <a:r>
              <a:rPr lang="en"/>
              <a:t>The law also criminalizes the use of social media for the purpose of harassment</a:t>
            </a:r>
            <a:endParaRPr/>
          </a:p>
          <a:p>
            <a:pPr indent="-317500" lvl="1" marL="914400" rtl="0" algn="l">
              <a:spcBef>
                <a:spcPts val="0"/>
              </a:spcBef>
              <a:spcAft>
                <a:spcPts val="0"/>
              </a:spcAft>
              <a:buSzPts val="1400"/>
              <a:buChar char="○"/>
            </a:pPr>
            <a:r>
              <a:rPr lang="en"/>
              <a:t>Authorises prison sentences for up to 14 years for anyone who secretly records government officials or gathers information from a government agency using a computer or other digital device.</a:t>
            </a:r>
            <a:endParaRPr/>
          </a:p>
          <a:p>
            <a:pPr indent="-317500" lvl="1" marL="914400" rtl="0" algn="l">
              <a:spcBef>
                <a:spcPts val="0"/>
              </a:spcBef>
              <a:spcAft>
                <a:spcPts val="0"/>
              </a:spcAft>
              <a:buSzPts val="1400"/>
              <a:buChar char="○"/>
            </a:pPr>
            <a:r>
              <a:rPr lang="en"/>
              <a:t>Penalises “negative propaganda” about the country’s 1971 war of independence and its founding leader Sheikh Mujibur Rahman.</a:t>
            </a:r>
            <a:endParaRPr/>
          </a:p>
          <a:p>
            <a:pPr indent="-317500" lvl="1" marL="914400" rtl="0" algn="l">
              <a:spcBef>
                <a:spcPts val="0"/>
              </a:spcBef>
              <a:spcAft>
                <a:spcPts val="0"/>
              </a:spcAft>
              <a:buSzPts val="1400"/>
              <a:buChar char="○"/>
            </a:pPr>
            <a:r>
              <a:rPr lang="en"/>
              <a:t>Allows police to arrest journalists and confiscate their equipment without a court order.</a:t>
            </a:r>
            <a:endParaRPr/>
          </a:p>
          <a:p>
            <a:pPr indent="-317500" lvl="1" marL="914400" rtl="0" algn="l">
              <a:spcBef>
                <a:spcPts val="0"/>
              </a:spcBef>
              <a:spcAft>
                <a:spcPts val="0"/>
              </a:spcAft>
              <a:buSzPts val="1400"/>
              <a:buChar char="○"/>
            </a:pPr>
            <a:r>
              <a:rPr lang="en"/>
              <a:t>February 25, 2021: Author and social activist Mushtaq Ahmed died in a Bangladeshi jail on being detained for social media posts critical of the government.</a:t>
            </a:r>
            <a:endParaRPr/>
          </a:p>
          <a:p>
            <a:pPr indent="-317500" lvl="1" marL="914400" rtl="0" algn="l">
              <a:spcBef>
                <a:spcPts val="0"/>
              </a:spcBef>
              <a:spcAft>
                <a:spcPts val="0"/>
              </a:spcAft>
              <a:buSzPts val="1400"/>
              <a:buChar char="○"/>
            </a:pPr>
            <a:r>
              <a:rPr lang="en"/>
              <a:t>November 8, 2021: A tribunal framed charges against journalist Shafiqul Islam Kajol for circulating “objectionable” information about ruling party leaders.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0"/>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8" name="Google Shape;158;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Sri Lanka</a:t>
            </a:r>
            <a:r>
              <a:rPr lang="en"/>
              <a:t>: Computer Crimes Act 2007</a:t>
            </a:r>
            <a:endParaRPr/>
          </a:p>
          <a:p>
            <a:pPr indent="-317500" lvl="1" marL="914400" rtl="0" algn="l">
              <a:spcBef>
                <a:spcPts val="0"/>
              </a:spcBef>
              <a:spcAft>
                <a:spcPts val="0"/>
              </a:spcAft>
              <a:buSzPts val="1400"/>
              <a:buChar char="○"/>
            </a:pPr>
            <a:r>
              <a:rPr lang="en"/>
              <a:t>Section 38.1: Authority can access our private key if found threatening the sovereignty or integrity of the country, to maintain law and to maintain friendly relations with friendly countries.</a:t>
            </a:r>
            <a:endParaRPr/>
          </a:p>
          <a:p>
            <a:pPr indent="-317500" lvl="1" marL="914400" rtl="0" algn="l">
              <a:spcBef>
                <a:spcPts val="0"/>
              </a:spcBef>
              <a:spcAft>
                <a:spcPts val="0"/>
              </a:spcAft>
              <a:buSzPts val="1400"/>
              <a:buChar char="○"/>
            </a:pPr>
            <a:r>
              <a:rPr lang="en"/>
              <a:t>Section 46. Criminalizes destruction, damage, deletion, alteration or disruption of information on any computer source, or intentionally causing any person to carry out such an act</a:t>
            </a:r>
            <a:endParaRPr/>
          </a:p>
          <a:p>
            <a:pPr indent="-317500" lvl="1" marL="914400" rtl="0" algn="l">
              <a:spcBef>
                <a:spcPts val="0"/>
              </a:spcBef>
              <a:spcAft>
                <a:spcPts val="0"/>
              </a:spcAft>
              <a:buSzPts val="1400"/>
              <a:buChar char="○"/>
            </a:pPr>
            <a:r>
              <a:rPr lang="en"/>
              <a:t>Section 47. Publishing or displaying of any materials in electronic media contrary to public morality is punishable.</a:t>
            </a:r>
            <a:endParaRPr/>
          </a:p>
          <a:p>
            <a:pPr indent="-342900" lvl="0" marL="457200" rtl="0" algn="l">
              <a:spcBef>
                <a:spcPts val="0"/>
              </a:spcBef>
              <a:spcAft>
                <a:spcPts val="0"/>
              </a:spcAft>
              <a:buSzPts val="1800"/>
              <a:buChar char="●"/>
            </a:pPr>
            <a:r>
              <a:rPr b="1" lang="en"/>
              <a:t>Nepal</a:t>
            </a:r>
            <a:r>
              <a:rPr lang="en"/>
              <a:t>: Electronic Transactions Act 2008</a:t>
            </a:r>
            <a:endParaRPr/>
          </a:p>
          <a:p>
            <a:pPr indent="-317500" lvl="1" marL="914400" rtl="0" algn="l">
              <a:spcBef>
                <a:spcPts val="0"/>
              </a:spcBef>
              <a:spcAft>
                <a:spcPts val="0"/>
              </a:spcAft>
              <a:buSzPts val="1400"/>
              <a:buChar char="○"/>
            </a:pPr>
            <a:r>
              <a:rPr lang="en"/>
              <a:t>Existing law does not address online gender-based violence categorically.</a:t>
            </a:r>
            <a:endParaRPr/>
          </a:p>
          <a:p>
            <a:pPr indent="-317500" lvl="1" marL="914400" rtl="0" algn="l">
              <a:spcBef>
                <a:spcPts val="0"/>
              </a:spcBef>
              <a:spcAft>
                <a:spcPts val="0"/>
              </a:spcAft>
              <a:buSzPts val="1400"/>
              <a:buChar char="○"/>
            </a:pPr>
            <a:r>
              <a:rPr lang="en"/>
              <a:t>Consent between and of the individual(s) involved are not regarded in framing of the law and its implementation. It implies (all) sexual content to be ‘obscene’ and does not respect the agency of an individual over their own bodies and criminalises sexual expression.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TFGBV?</a:t>
            </a:r>
            <a:endParaRPr/>
          </a:p>
        </p:txBody>
      </p:sp>
      <p:sp>
        <p:nvSpPr>
          <p:cNvPr id="65" name="Google Shape;65;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en" sz="2100"/>
              <a:t>Technology Facilitated Gender Based Violence (TFGBV) is harassment, abuse, and violence enacted through online spaces and digital technologies on the basis of one’s gender.</a:t>
            </a:r>
            <a:endParaRPr sz="2100"/>
          </a:p>
          <a:p>
            <a:pPr indent="-361950" lvl="0" marL="457200" rtl="0" algn="l">
              <a:spcBef>
                <a:spcPts val="0"/>
              </a:spcBef>
              <a:spcAft>
                <a:spcPts val="0"/>
              </a:spcAft>
              <a:buSzPts val="2100"/>
              <a:buChar char="●"/>
            </a:pPr>
            <a:r>
              <a:rPr lang="en" sz="2100"/>
              <a:t>It reproduces the same power structures and inequalities underpinning other forms of GBV.</a:t>
            </a:r>
            <a:endParaRPr sz="2100"/>
          </a:p>
          <a:p>
            <a:pPr indent="-361950" lvl="0" marL="457200" rtl="0" algn="l">
              <a:spcBef>
                <a:spcPts val="0"/>
              </a:spcBef>
              <a:spcAft>
                <a:spcPts val="0"/>
              </a:spcAft>
              <a:buSzPts val="2100"/>
              <a:buChar char="●"/>
            </a:pPr>
            <a:r>
              <a:rPr lang="en" sz="2100"/>
              <a:t>There is often a </a:t>
            </a:r>
            <a:r>
              <a:rPr lang="en" sz="2100"/>
              <a:t>continuum</a:t>
            </a:r>
            <a:r>
              <a:rPr lang="en" sz="2100"/>
              <a:t> of other forms of GBV with TFGBV, however it </a:t>
            </a:r>
            <a:r>
              <a:rPr lang="en" sz="2100"/>
              <a:t>stands its own form of GBV.</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485875" y="1714500"/>
            <a:ext cx="8183700" cy="785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Legal Framework in Pakistan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Civil Society Responses</a:t>
            </a:r>
            <a:endParaRPr/>
          </a:p>
        </p:txBody>
      </p:sp>
      <p:sp>
        <p:nvSpPr>
          <p:cNvPr id="76" name="Google Shape;76;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Often civil society is filling the gaps when it comes to tackling TFGBV.</a:t>
            </a:r>
            <a:endParaRPr/>
          </a:p>
          <a:p>
            <a:pPr indent="-342900" lvl="0" marL="457200" rtl="0" algn="l">
              <a:spcBef>
                <a:spcPts val="0"/>
              </a:spcBef>
              <a:spcAft>
                <a:spcPts val="0"/>
              </a:spcAft>
              <a:buSzPts val="1800"/>
              <a:buChar char="●"/>
            </a:pPr>
            <a:r>
              <a:rPr lang="en"/>
              <a:t>DRF’s Cyber Harassment Helpline, started 7 years ago, is one such responses.</a:t>
            </a:r>
            <a:endParaRPr/>
          </a:p>
          <a:p>
            <a:pPr indent="-342900" lvl="0" marL="457200" rtl="0" algn="l">
              <a:spcBef>
                <a:spcPts val="0"/>
              </a:spcBef>
              <a:spcAft>
                <a:spcPts val="0"/>
              </a:spcAft>
              <a:buSzPts val="1800"/>
              <a:buChar char="●"/>
            </a:pPr>
            <a:r>
              <a:rPr lang="en"/>
              <a:t>What is does:</a:t>
            </a:r>
            <a:endParaRPr/>
          </a:p>
          <a:p>
            <a:pPr indent="-317500" lvl="1" marL="914400" rtl="0" algn="l">
              <a:spcBef>
                <a:spcPts val="0"/>
              </a:spcBef>
              <a:spcAft>
                <a:spcPts val="0"/>
              </a:spcAft>
              <a:buSzPts val="1400"/>
              <a:buChar char="○"/>
            </a:pPr>
            <a:r>
              <a:rPr lang="en"/>
              <a:t>Legal assistance</a:t>
            </a:r>
            <a:endParaRPr/>
          </a:p>
          <a:p>
            <a:pPr indent="-317500" lvl="1" marL="914400" rtl="0" algn="l">
              <a:spcBef>
                <a:spcPts val="0"/>
              </a:spcBef>
              <a:spcAft>
                <a:spcPts val="0"/>
              </a:spcAft>
              <a:buSzPts val="1400"/>
              <a:buChar char="○"/>
            </a:pPr>
            <a:r>
              <a:rPr lang="en"/>
              <a:t>Digital security support</a:t>
            </a:r>
            <a:endParaRPr/>
          </a:p>
          <a:p>
            <a:pPr indent="-317500" lvl="1" marL="914400" rtl="0" algn="l">
              <a:spcBef>
                <a:spcPts val="0"/>
              </a:spcBef>
              <a:spcAft>
                <a:spcPts val="0"/>
              </a:spcAft>
              <a:buSzPts val="1400"/>
              <a:buChar char="○"/>
            </a:pPr>
            <a:r>
              <a:rPr lang="en"/>
              <a:t>Mental well-being support </a:t>
            </a:r>
            <a:endParaRPr/>
          </a:p>
          <a:p>
            <a:pPr indent="-317500" lvl="1" marL="914400" rtl="0" algn="l">
              <a:spcBef>
                <a:spcPts val="0"/>
              </a:spcBef>
              <a:spcAft>
                <a:spcPts val="0"/>
              </a:spcAft>
              <a:buSzPts val="1400"/>
              <a:buChar char="○"/>
            </a:pPr>
            <a:r>
              <a:rPr lang="en"/>
              <a:t>Referral</a:t>
            </a:r>
            <a:r>
              <a:rPr lang="en"/>
              <a:t> network</a:t>
            </a:r>
            <a:endParaRPr/>
          </a:p>
          <a:p>
            <a:pPr indent="-342900" lvl="0" marL="457200" rtl="0" algn="l">
              <a:spcBef>
                <a:spcPts val="0"/>
              </a:spcBef>
              <a:spcAft>
                <a:spcPts val="0"/>
              </a:spcAft>
              <a:buSzPts val="1800"/>
              <a:buChar char="●"/>
            </a:pPr>
            <a:r>
              <a:rPr lang="en"/>
              <a:t>The Helpline has dealt with </a:t>
            </a:r>
            <a:r>
              <a:rPr b="1" lang="en"/>
              <a:t>14,376 cases</a:t>
            </a:r>
            <a:r>
              <a:rPr lang="en"/>
              <a:t> in the last 7 years.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Types of cases of TFGBV in 2022</a:t>
            </a:r>
            <a:endParaRPr/>
          </a:p>
        </p:txBody>
      </p:sp>
      <p:graphicFrame>
        <p:nvGraphicFramePr>
          <p:cNvPr id="82" name="Google Shape;82;p17"/>
          <p:cNvGraphicFramePr/>
          <p:nvPr/>
        </p:nvGraphicFramePr>
        <p:xfrm>
          <a:off x="952500" y="1497120"/>
          <a:ext cx="3000000" cy="3000000"/>
        </p:xfrm>
        <a:graphic>
          <a:graphicData uri="http://schemas.openxmlformats.org/drawingml/2006/table">
            <a:tbl>
              <a:tblPr>
                <a:noFill/>
                <a:tableStyleId>{C6621767-64B2-40B3-AEE9-52B48311A1C1}</a:tableStyleId>
              </a:tblPr>
              <a:tblGrid>
                <a:gridCol w="3704825"/>
                <a:gridCol w="2198275"/>
              </a:tblGrid>
              <a:tr h="472400">
                <a:tc>
                  <a:txBody>
                    <a:bodyPr/>
                    <a:lstStyle/>
                    <a:p>
                      <a:pPr indent="0" lvl="0" marL="0" rtl="0" algn="l">
                        <a:spcBef>
                          <a:spcPts val="0"/>
                        </a:spcBef>
                        <a:spcAft>
                          <a:spcPts val="0"/>
                        </a:spcAft>
                        <a:buNone/>
                      </a:pPr>
                      <a:r>
                        <a:rPr lang="en" sz="1900"/>
                        <a:t>Cyber harassment</a:t>
                      </a:r>
                      <a:endParaRPr sz="1900"/>
                    </a:p>
                  </a:txBody>
                  <a:tcPr marT="91425" marB="91425" marR="91425" marL="91425"/>
                </a:tc>
                <a:tc>
                  <a:txBody>
                    <a:bodyPr/>
                    <a:lstStyle/>
                    <a:p>
                      <a:pPr indent="0" lvl="0" marL="0" rtl="0" algn="l">
                        <a:spcBef>
                          <a:spcPts val="0"/>
                        </a:spcBef>
                        <a:spcAft>
                          <a:spcPts val="0"/>
                        </a:spcAft>
                        <a:buClr>
                          <a:schemeClr val="dk2"/>
                        </a:buClr>
                        <a:buSzPts val="1100"/>
                        <a:buFont typeface="Arial"/>
                        <a:buNone/>
                      </a:pPr>
                      <a:r>
                        <a:rPr lang="en" sz="1900">
                          <a:solidFill>
                            <a:schemeClr val="dk2"/>
                          </a:solidFill>
                        </a:rPr>
                        <a:t>2353</a:t>
                      </a:r>
                      <a:endParaRPr sz="1900"/>
                    </a:p>
                  </a:txBody>
                  <a:tcPr marT="91425" marB="91425" marR="91425" marL="91425"/>
                </a:tc>
              </a:tr>
              <a:tr h="472400">
                <a:tc>
                  <a:txBody>
                    <a:bodyPr/>
                    <a:lstStyle/>
                    <a:p>
                      <a:pPr indent="0" lvl="0" marL="0" rtl="0" algn="l">
                        <a:spcBef>
                          <a:spcPts val="0"/>
                        </a:spcBef>
                        <a:spcAft>
                          <a:spcPts val="0"/>
                        </a:spcAft>
                        <a:buNone/>
                      </a:pPr>
                      <a:r>
                        <a:rPr lang="en" sz="1900"/>
                        <a:t>Domestic issue / violence</a:t>
                      </a:r>
                      <a:endParaRPr sz="1900"/>
                    </a:p>
                  </a:txBody>
                  <a:tcPr marT="91425" marB="91425" marR="91425" marL="91425"/>
                </a:tc>
                <a:tc>
                  <a:txBody>
                    <a:bodyPr/>
                    <a:lstStyle/>
                    <a:p>
                      <a:pPr indent="0" lvl="0" marL="0" rtl="0" algn="l">
                        <a:spcBef>
                          <a:spcPts val="0"/>
                        </a:spcBef>
                        <a:spcAft>
                          <a:spcPts val="0"/>
                        </a:spcAft>
                        <a:buNone/>
                      </a:pPr>
                      <a:r>
                        <a:rPr lang="en" sz="1900"/>
                        <a:t>73</a:t>
                      </a:r>
                      <a:endParaRPr sz="1900"/>
                    </a:p>
                  </a:txBody>
                  <a:tcPr marT="91425" marB="91425" marR="91425" marL="91425"/>
                </a:tc>
              </a:tr>
              <a:tr h="472400">
                <a:tc>
                  <a:txBody>
                    <a:bodyPr/>
                    <a:lstStyle/>
                    <a:p>
                      <a:pPr indent="0" lvl="0" marL="0" rtl="0" algn="l">
                        <a:spcBef>
                          <a:spcPts val="0"/>
                        </a:spcBef>
                        <a:spcAft>
                          <a:spcPts val="0"/>
                        </a:spcAft>
                        <a:buClr>
                          <a:schemeClr val="dk2"/>
                        </a:buClr>
                        <a:buSzPts val="1100"/>
                        <a:buFont typeface="Arial"/>
                        <a:buNone/>
                      </a:pPr>
                      <a:r>
                        <a:rPr lang="en" sz="1900">
                          <a:solidFill>
                            <a:schemeClr val="dk2"/>
                          </a:solidFill>
                        </a:rPr>
                        <a:t>General inquiries</a:t>
                      </a:r>
                      <a:endParaRPr sz="1900"/>
                    </a:p>
                  </a:txBody>
                  <a:tcPr marT="91425" marB="91425" marR="91425" marL="91425"/>
                </a:tc>
                <a:tc>
                  <a:txBody>
                    <a:bodyPr/>
                    <a:lstStyle/>
                    <a:p>
                      <a:pPr indent="0" lvl="0" marL="0" rtl="0" algn="l">
                        <a:spcBef>
                          <a:spcPts val="0"/>
                        </a:spcBef>
                        <a:spcAft>
                          <a:spcPts val="0"/>
                        </a:spcAft>
                        <a:buNone/>
                      </a:pPr>
                      <a:r>
                        <a:rPr lang="en" sz="1900"/>
                        <a:t>177</a:t>
                      </a:r>
                      <a:endParaRPr sz="1900"/>
                    </a:p>
                  </a:txBody>
                  <a:tcPr marT="91425" marB="91425" marR="91425" marL="91425"/>
                </a:tc>
              </a:tr>
              <a:tr h="472400">
                <a:tc>
                  <a:txBody>
                    <a:bodyPr/>
                    <a:lstStyle/>
                    <a:p>
                      <a:pPr indent="0" lvl="0" marL="0" rtl="0" algn="l">
                        <a:spcBef>
                          <a:spcPts val="0"/>
                        </a:spcBef>
                        <a:spcAft>
                          <a:spcPts val="0"/>
                        </a:spcAft>
                        <a:buNone/>
                      </a:pPr>
                      <a:r>
                        <a:rPr lang="en" sz="1900"/>
                        <a:t>Physical harassment</a:t>
                      </a:r>
                      <a:endParaRPr sz="1900"/>
                    </a:p>
                  </a:txBody>
                  <a:tcPr marT="91425" marB="91425" marR="91425" marL="91425"/>
                </a:tc>
                <a:tc>
                  <a:txBody>
                    <a:bodyPr/>
                    <a:lstStyle/>
                    <a:p>
                      <a:pPr indent="0" lvl="0" marL="0" rtl="0" algn="l">
                        <a:spcBef>
                          <a:spcPts val="0"/>
                        </a:spcBef>
                        <a:spcAft>
                          <a:spcPts val="0"/>
                        </a:spcAft>
                        <a:buNone/>
                      </a:pPr>
                      <a:r>
                        <a:rPr lang="en" sz="1900"/>
                        <a:t>18</a:t>
                      </a:r>
                      <a:endParaRPr sz="1900"/>
                    </a:p>
                  </a:txBody>
                  <a:tcPr marT="91425" marB="91425" marR="91425" marL="91425"/>
                </a:tc>
              </a:tr>
              <a:tr h="472400">
                <a:tc>
                  <a:txBody>
                    <a:bodyPr/>
                    <a:lstStyle/>
                    <a:p>
                      <a:pPr indent="0" lvl="0" marL="0" rtl="0" algn="l">
                        <a:spcBef>
                          <a:spcPts val="0"/>
                        </a:spcBef>
                        <a:spcAft>
                          <a:spcPts val="0"/>
                        </a:spcAft>
                        <a:buNone/>
                      </a:pPr>
                      <a:r>
                        <a:rPr lang="en" sz="1900"/>
                        <a:t>Workplace harassment</a:t>
                      </a:r>
                      <a:endParaRPr sz="1900"/>
                    </a:p>
                  </a:txBody>
                  <a:tcPr marT="91425" marB="91425" marR="91425" marL="91425"/>
                </a:tc>
                <a:tc>
                  <a:txBody>
                    <a:bodyPr/>
                    <a:lstStyle/>
                    <a:p>
                      <a:pPr indent="0" lvl="0" marL="0" rtl="0" algn="l">
                        <a:spcBef>
                          <a:spcPts val="0"/>
                        </a:spcBef>
                        <a:spcAft>
                          <a:spcPts val="0"/>
                        </a:spcAft>
                        <a:buNone/>
                      </a:pPr>
                      <a:r>
                        <a:rPr lang="en" sz="1900"/>
                        <a:t>12</a:t>
                      </a:r>
                      <a:endParaRPr sz="1900"/>
                    </a:p>
                  </a:txBody>
                  <a:tcPr marT="91425" marB="91425" marR="91425" marL="91425"/>
                </a:tc>
              </a:tr>
              <a:tr h="472400">
                <a:tc>
                  <a:txBody>
                    <a:bodyPr/>
                    <a:lstStyle/>
                    <a:p>
                      <a:pPr indent="0" lvl="0" marL="0" rtl="0" algn="l">
                        <a:spcBef>
                          <a:spcPts val="0"/>
                        </a:spcBef>
                        <a:spcAft>
                          <a:spcPts val="0"/>
                        </a:spcAft>
                        <a:buNone/>
                      </a:pPr>
                      <a:r>
                        <a:rPr lang="en" sz="1900"/>
                        <a:t>Other cases</a:t>
                      </a:r>
                      <a:endParaRPr sz="1900"/>
                    </a:p>
                  </a:txBody>
                  <a:tcPr marT="91425" marB="91425" marR="91425" marL="91425"/>
                </a:tc>
                <a:tc>
                  <a:txBody>
                    <a:bodyPr/>
                    <a:lstStyle/>
                    <a:p>
                      <a:pPr indent="0" lvl="0" marL="0" rtl="0" algn="l">
                        <a:spcBef>
                          <a:spcPts val="0"/>
                        </a:spcBef>
                        <a:spcAft>
                          <a:spcPts val="0"/>
                        </a:spcAft>
                        <a:buClr>
                          <a:schemeClr val="dk2"/>
                        </a:buClr>
                        <a:buSzPts val="1100"/>
                        <a:buFont typeface="Arial"/>
                        <a:buNone/>
                      </a:pPr>
                      <a:r>
                        <a:rPr lang="en" sz="1900">
                          <a:solidFill>
                            <a:schemeClr val="dk2"/>
                          </a:solidFill>
                        </a:rPr>
                        <a:t>62</a:t>
                      </a:r>
                      <a:endParaRPr sz="1900"/>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Gendered Disinformation</a:t>
            </a:r>
            <a:endParaRPr/>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en" sz="2100"/>
              <a:t>Journalists, human rights defenders, </a:t>
            </a:r>
            <a:r>
              <a:rPr lang="en" sz="2100"/>
              <a:t>politicians</a:t>
            </a:r>
            <a:r>
              <a:rPr lang="en" sz="2100"/>
              <a:t> and other public figures online are are often subject to barrage of abuse and harassment on the basis of their gender.</a:t>
            </a:r>
            <a:endParaRPr sz="2100"/>
          </a:p>
          <a:p>
            <a:pPr indent="-361950" lvl="0" marL="457200" rtl="0" algn="l">
              <a:spcBef>
                <a:spcPts val="0"/>
              </a:spcBef>
              <a:spcAft>
                <a:spcPts val="0"/>
              </a:spcAft>
              <a:buSzPts val="2100"/>
              <a:buChar char="●"/>
            </a:pPr>
            <a:r>
              <a:rPr lang="en" sz="2100"/>
              <a:t>Disinformation campaigns against women activists and journalists is very common.</a:t>
            </a:r>
            <a:endParaRPr sz="2100"/>
          </a:p>
          <a:p>
            <a:pPr indent="-361950" lvl="0" marL="457200" rtl="0" algn="l">
              <a:spcBef>
                <a:spcPts val="0"/>
              </a:spcBef>
              <a:spcAft>
                <a:spcPts val="0"/>
              </a:spcAft>
              <a:buSzPts val="2100"/>
              <a:buChar char="●"/>
            </a:pPr>
            <a:r>
              <a:rPr lang="en" sz="2100"/>
              <a:t>The transgender community is increasingly being </a:t>
            </a:r>
            <a:r>
              <a:rPr lang="en" sz="2100"/>
              <a:t>targeted</a:t>
            </a:r>
            <a:r>
              <a:rPr lang="en" sz="2100"/>
              <a:t> online.</a:t>
            </a:r>
            <a:endParaRPr sz="2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Legal Landscape</a:t>
            </a:r>
            <a:endParaRPr/>
          </a:p>
        </p:txBody>
      </p:sp>
      <p:sp>
        <p:nvSpPr>
          <p:cNvPr id="94" name="Google Shape;94;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In Pakistan, a criminal law approach has been taken to TFGBV.</a:t>
            </a:r>
            <a:endParaRPr/>
          </a:p>
          <a:p>
            <a:pPr indent="-342900" lvl="0" marL="457200" rtl="0" algn="l">
              <a:spcBef>
                <a:spcPts val="0"/>
              </a:spcBef>
              <a:spcAft>
                <a:spcPts val="0"/>
              </a:spcAft>
              <a:buSzPts val="1800"/>
              <a:buChar char="●"/>
            </a:pPr>
            <a:r>
              <a:rPr lang="en"/>
              <a:t>The Prevention of Electronic Crimes Act (PECA) was passed in 2016.</a:t>
            </a:r>
            <a:endParaRPr/>
          </a:p>
          <a:p>
            <a:pPr indent="-342900" lvl="0" marL="457200" rtl="0" algn="l">
              <a:spcBef>
                <a:spcPts val="0"/>
              </a:spcBef>
              <a:spcAft>
                <a:spcPts val="0"/>
              </a:spcAft>
              <a:buSzPts val="1800"/>
              <a:buChar char="●"/>
            </a:pPr>
            <a:r>
              <a:rPr b="1" lang="en" u="sng"/>
              <a:t>Section 20:</a:t>
            </a:r>
            <a:r>
              <a:rPr lang="en"/>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Legal Landscape</a:t>
            </a:r>
            <a:endParaRPr/>
          </a:p>
        </p:txBody>
      </p:sp>
      <p:sp>
        <p:nvSpPr>
          <p:cNvPr id="100" name="Google Shape;100;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In Pakistan, a criminal law approach has been taken to TFGBV.</a:t>
            </a:r>
            <a:endParaRPr/>
          </a:p>
          <a:p>
            <a:pPr indent="-342900" lvl="0" marL="457200" rtl="0" algn="l">
              <a:spcBef>
                <a:spcPts val="0"/>
              </a:spcBef>
              <a:spcAft>
                <a:spcPts val="0"/>
              </a:spcAft>
              <a:buSzPts val="1800"/>
              <a:buChar char="●"/>
            </a:pPr>
            <a:r>
              <a:rPr lang="en"/>
              <a:t>The Prevention of Electronic Crimes Act (PECA) was passed in 2016.</a:t>
            </a:r>
            <a:endParaRPr/>
          </a:p>
          <a:p>
            <a:pPr indent="-342900" lvl="0" marL="457200" rtl="0" algn="l">
              <a:spcBef>
                <a:spcPts val="0"/>
              </a:spcBef>
              <a:spcAft>
                <a:spcPts val="0"/>
              </a:spcAft>
              <a:buSzPts val="1800"/>
              <a:buChar char="●"/>
            </a:pPr>
            <a:r>
              <a:rPr b="1" lang="en" u="sng"/>
              <a:t>Section 21</a:t>
            </a:r>
            <a:r>
              <a:rPr b="1" lang="en"/>
              <a:t>: Offences against modesty of a natural person and minor</a:t>
            </a:r>
            <a:endParaRPr b="1"/>
          </a:p>
          <a:p>
            <a:pPr indent="-317500" lvl="1" marL="914400" rtl="0" algn="l">
              <a:spcBef>
                <a:spcPts val="0"/>
              </a:spcBef>
              <a:spcAft>
                <a:spcPts val="0"/>
              </a:spcAft>
              <a:buSzPts val="1400"/>
              <a:buChar char="○"/>
            </a:pPr>
            <a:r>
              <a:rPr lang="en"/>
              <a:t>Superimposes face over a sexually explicit photo or video</a:t>
            </a:r>
            <a:endParaRPr/>
          </a:p>
          <a:p>
            <a:pPr indent="-317500" lvl="1" marL="914400" rtl="0" algn="l">
              <a:spcBef>
                <a:spcPts val="0"/>
              </a:spcBef>
              <a:spcAft>
                <a:spcPts val="0"/>
              </a:spcAft>
              <a:buSzPts val="1400"/>
              <a:buChar char="○"/>
            </a:pPr>
            <a:r>
              <a:rPr lang="en"/>
              <a:t>Distributes a photograph of someone in sexually explicit conduct</a:t>
            </a:r>
            <a:endParaRPr/>
          </a:p>
          <a:p>
            <a:pPr indent="-317500" lvl="1" marL="914400" rtl="0" algn="l">
              <a:spcBef>
                <a:spcPts val="0"/>
              </a:spcBef>
              <a:spcAft>
                <a:spcPts val="0"/>
              </a:spcAft>
              <a:buSzPts val="1400"/>
              <a:buChar char="○"/>
            </a:pPr>
            <a:r>
              <a:rPr lang="en"/>
              <a:t>Intimidates with a sexually explicit act</a:t>
            </a:r>
            <a:endParaRPr/>
          </a:p>
          <a:p>
            <a:pPr indent="-317500" lvl="1" marL="914400" rtl="0" algn="l">
              <a:spcBef>
                <a:spcPts val="0"/>
              </a:spcBef>
              <a:spcAft>
                <a:spcPts val="0"/>
              </a:spcAft>
              <a:buSzPts val="1400"/>
              <a:buChar char="○"/>
            </a:pPr>
            <a:r>
              <a:rPr lang="en"/>
              <a:t>Entices a natural person into a sexually explicit act</a:t>
            </a:r>
            <a:endParaRPr/>
          </a:p>
          <a:p>
            <a:pPr indent="-317500" lvl="1" marL="914400" rtl="0" algn="l">
              <a:spcBef>
                <a:spcPts val="0"/>
              </a:spcBef>
              <a:spcAft>
                <a:spcPts val="0"/>
              </a:spcAft>
              <a:buSzPts val="1400"/>
              <a:buChar char="○"/>
            </a:pPr>
            <a:r>
              <a:rPr lang="en"/>
              <a:t>Harms reputation, created hatred, blackmails or takes revenge</a:t>
            </a:r>
            <a:endParaRPr/>
          </a:p>
          <a:p>
            <a:pPr indent="-342900" lvl="0" marL="457200" rtl="0" algn="l">
              <a:spcBef>
                <a:spcPts val="0"/>
              </a:spcBef>
              <a:spcAft>
                <a:spcPts val="0"/>
              </a:spcAft>
              <a:buSzPts val="1800"/>
              <a:buChar char="●"/>
            </a:pPr>
            <a:r>
              <a:rPr b="1" lang="en" u="sng"/>
              <a:t>Section 24</a:t>
            </a:r>
            <a:r>
              <a:rPr b="1" lang="en"/>
              <a:t>: Cyberstalking</a:t>
            </a:r>
            <a:endParaRPr b="1"/>
          </a:p>
          <a:p>
            <a:pPr indent="-317500" lvl="1" marL="914400" rtl="0" algn="l">
              <a:spcBef>
                <a:spcPts val="0"/>
              </a:spcBef>
              <a:spcAft>
                <a:spcPts val="0"/>
              </a:spcAft>
              <a:buSzPts val="1400"/>
              <a:buChar char="○"/>
            </a:pPr>
            <a:r>
              <a:rPr lang="en"/>
              <a:t>Follows or unwanted contact</a:t>
            </a:r>
            <a:endParaRPr/>
          </a:p>
          <a:p>
            <a:pPr indent="-317500" lvl="1" marL="914400" rtl="0" algn="l">
              <a:spcBef>
                <a:spcPts val="0"/>
              </a:spcBef>
              <a:spcAft>
                <a:spcPts val="0"/>
              </a:spcAft>
              <a:buSzPts val="1400"/>
              <a:buChar char="○"/>
            </a:pPr>
            <a:r>
              <a:rPr lang="en"/>
              <a:t>Monitors</a:t>
            </a:r>
            <a:endParaRPr/>
          </a:p>
          <a:p>
            <a:pPr indent="-317500" lvl="1" marL="914400" rtl="0" algn="l">
              <a:spcBef>
                <a:spcPts val="0"/>
              </a:spcBef>
              <a:spcAft>
                <a:spcPts val="0"/>
              </a:spcAft>
              <a:buSzPts val="1400"/>
              <a:buChar char="○"/>
            </a:pPr>
            <a:r>
              <a:rPr lang="en"/>
              <a:t>Watch or spy</a:t>
            </a:r>
            <a:endParaRPr/>
          </a:p>
          <a:p>
            <a:pPr indent="-317500" lvl="1" marL="914400" rtl="0" algn="l">
              <a:spcBef>
                <a:spcPts val="0"/>
              </a:spcBef>
              <a:spcAft>
                <a:spcPts val="0"/>
              </a:spcAft>
              <a:buSzPts val="1400"/>
              <a:buChar char="○"/>
            </a:pPr>
            <a:r>
              <a:rPr lang="en"/>
              <a:t>Distributes information without consent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PECA Rules</a:t>
            </a:r>
            <a:endParaRPr/>
          </a:p>
        </p:txBody>
      </p:sp>
      <p:sp>
        <p:nvSpPr>
          <p:cNvPr id="106" name="Google Shape;106;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Char char="●"/>
            </a:pPr>
            <a:r>
              <a:rPr lang="en" sz="2200"/>
              <a:t>In investigation of offences against modesty and dignity of person, due regard will be given to privacy rights (Rule 9(1)), and any tampering or disclosure will amount to misconduct and subject to disciplinary action</a:t>
            </a:r>
            <a:endParaRPr sz="2200"/>
          </a:p>
          <a:p>
            <a:pPr indent="-368300" lvl="0" marL="457200" rtl="0" algn="l">
              <a:spcBef>
                <a:spcPts val="0"/>
              </a:spcBef>
              <a:spcAft>
                <a:spcPts val="0"/>
              </a:spcAft>
              <a:buSzPts val="2200"/>
              <a:buChar char="●"/>
            </a:pPr>
            <a:r>
              <a:rPr lang="en" sz="2200"/>
              <a:t>Every cybercrime wing shall maintain forensic capacities to acquire, assess and report on digital evidence (Rule 11(1))</a:t>
            </a:r>
            <a:endParaRPr sz="2200"/>
          </a:p>
          <a:p>
            <a:pPr indent="-368300" lvl="0" marL="457200" rtl="0" algn="l">
              <a:spcBef>
                <a:spcPts val="0"/>
              </a:spcBef>
              <a:spcAft>
                <a:spcPts val="0"/>
              </a:spcAft>
              <a:buSzPts val="2200"/>
              <a:buChar char="●"/>
            </a:pPr>
            <a:r>
              <a:rPr lang="en" sz="2200"/>
              <a:t>Digital forensic expert of the cybercrime wing shall provide expert opinion (Rule 12(1))</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